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15"/>
  </p:notesMasterIdLst>
  <p:handoutMasterIdLst>
    <p:handoutMasterId r:id="rId16"/>
  </p:handoutMasterIdLst>
  <p:sldIdLst>
    <p:sldId id="281" r:id="rId3"/>
    <p:sldId id="263" r:id="rId4"/>
    <p:sldId id="285" r:id="rId5"/>
    <p:sldId id="284" r:id="rId6"/>
    <p:sldId id="262" r:id="rId7"/>
    <p:sldId id="264" r:id="rId8"/>
    <p:sldId id="287" r:id="rId9"/>
    <p:sldId id="288" r:id="rId10"/>
    <p:sldId id="289" r:id="rId11"/>
    <p:sldId id="290" r:id="rId12"/>
    <p:sldId id="291" r:id="rId13"/>
    <p:sldId id="261" r:id="rId14"/>
  </p:sldIdLst>
  <p:sldSz cx="5143500" cy="6858000"/>
  <p:notesSz cx="6808788" cy="9929813"/>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 Zhong" initials="EZ" lastIdx="2" clrIdx="0">
    <p:extLst>
      <p:ext uri="{19B8F6BF-5375-455C-9EA6-DF929625EA0E}">
        <p15:presenceInfo xmlns:p15="http://schemas.microsoft.com/office/powerpoint/2012/main" userId="dd2d3fb74f8ec5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399"/>
    <a:srgbClr val="E6E6E6"/>
    <a:srgbClr val="D5D5D5"/>
    <a:srgbClr val="FF9900"/>
    <a:srgbClr val="3FADFF"/>
    <a:srgbClr val="D0E8FC"/>
    <a:srgbClr val="79C6FF"/>
    <a:srgbClr val="66FFFF"/>
    <a:srgbClr val="55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5806" autoAdjust="0"/>
  </p:normalViewPr>
  <p:slideViewPr>
    <p:cSldViewPr>
      <p:cViewPr>
        <p:scale>
          <a:sx n="40" d="100"/>
          <a:sy n="40" d="100"/>
        </p:scale>
        <p:origin x="944" y="448"/>
      </p:cViewPr>
      <p:guideLst>
        <p:guide orient="horz" pos="2160"/>
        <p:guide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3" d="100"/>
          <a:sy n="83" d="100"/>
        </p:scale>
        <p:origin x="-3240" y="-90"/>
      </p:cViewPr>
      <p:guideLst>
        <p:guide orient="horz" pos="3128"/>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zh-CN" sz="1000" dirty="0">
                <a:latin typeface="Arial" panose="020B0604020202020204" pitchFamily="34" charset="0"/>
                <a:cs typeface="Arial" panose="020B0604020202020204" pitchFamily="34" charset="0"/>
              </a:rPr>
              <a:t>Revenue</a:t>
            </a:r>
            <a:r>
              <a:rPr lang="en-US" altLang="zh-CN" sz="1000" baseline="0" dirty="0">
                <a:latin typeface="Arial" panose="020B0604020202020204" pitchFamily="34" charset="0"/>
                <a:cs typeface="Arial" panose="020B0604020202020204" pitchFamily="34" charset="0"/>
              </a:rPr>
              <a:t> for Q3 2023</a:t>
            </a:r>
            <a:endParaRPr lang="zh-CN" altLang="en-US" sz="1000" dirty="0">
              <a:latin typeface="Arial" panose="020B0604020202020204" pitchFamily="34" charset="0"/>
              <a:cs typeface="Arial" panose="020B0604020202020204" pitchFamily="34" charset="0"/>
            </a:endParaRPr>
          </a:p>
        </c:rich>
      </c:tx>
      <c:layout>
        <c:manualLayout>
          <c:xMode val="edge"/>
          <c:yMode val="edge"/>
          <c:x val="8.3195936567219322E-3"/>
          <c:y val="0"/>
        </c:manualLayout>
      </c:layout>
      <c:overlay val="0"/>
      <c:spPr>
        <a:noFill/>
        <a:ln>
          <a:noFill/>
        </a:ln>
        <a:effectLst/>
      </c:spPr>
      <c:txPr>
        <a:bodyPr rot="0" spcFirstLastPara="1" vertOverflow="ellipsis" vert="horz" wrap="square" anchor="ctr" anchorCtr="1"/>
        <a:lstStyle/>
        <a:p>
          <a:pPr>
            <a:defRPr lang="zh-CN"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093692193858699"/>
          <c:y val="0.30176747311828001"/>
          <c:w val="0.84599364903193996"/>
          <c:h val="0.463972670250896"/>
        </c:manualLayout>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dLbls>
            <c:dLbl>
              <c:idx val="0"/>
              <c:tx>
                <c:rich>
                  <a:bodyPr/>
                  <a:lstStyle/>
                  <a:p>
                    <a:r>
                      <a:rPr lang="en-US" altLang="zh-CN"/>
                      <a:t>41</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D3-4762-99DE-18C464A424CD}"/>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 Sales</c:v>
                </c:pt>
              </c:strCache>
            </c:strRef>
          </c:cat>
          <c:val>
            <c:numRef>
              <c:f>Sheet1!$B$2</c:f>
              <c:numCache>
                <c:formatCode>General</c:formatCode>
                <c:ptCount val="1"/>
                <c:pt idx="0">
                  <c:v>41</c:v>
                </c:pt>
              </c:numCache>
            </c:numRef>
          </c:val>
          <c:extLst>
            <c:ext xmlns:c16="http://schemas.microsoft.com/office/drawing/2014/chart" uri="{C3380CC4-5D6E-409C-BE32-E72D297353CC}">
              <c16:uniqueId val="{00000000-4F5D-4801-8760-8E98C038F890}"/>
            </c:ext>
          </c:extLst>
        </c:ser>
        <c:ser>
          <c:idx val="1"/>
          <c:order val="1"/>
          <c:tx>
            <c:strRef>
              <c:f>Sheet1!$C$1</c:f>
              <c:strCache>
                <c:ptCount val="1"/>
                <c:pt idx="0">
                  <c:v>Q2</c:v>
                </c:pt>
              </c:strCache>
            </c:strRef>
          </c:tx>
          <c:spPr>
            <a:solidFill>
              <a:schemeClr val="accent2"/>
            </a:solidFill>
            <a:ln>
              <a:noFill/>
            </a:ln>
            <a:effectLst/>
          </c:spPr>
          <c:invertIfNegative val="0"/>
          <c:dLbls>
            <c:dLbl>
              <c:idx val="0"/>
              <c:tx>
                <c:rich>
                  <a:bodyPr/>
                  <a:lstStyle/>
                  <a:p>
                    <a:r>
                      <a:rPr lang="en-US" altLang="zh-CN"/>
                      <a:t>94</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D3-4762-99DE-18C464A424CD}"/>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 Sales</c:v>
                </c:pt>
              </c:strCache>
            </c:strRef>
          </c:cat>
          <c:val>
            <c:numRef>
              <c:f>Sheet1!$C$2</c:f>
              <c:numCache>
                <c:formatCode>General</c:formatCode>
                <c:ptCount val="1"/>
                <c:pt idx="0">
                  <c:v>94</c:v>
                </c:pt>
              </c:numCache>
            </c:numRef>
          </c:val>
          <c:extLst>
            <c:ext xmlns:c16="http://schemas.microsoft.com/office/drawing/2014/chart" uri="{C3380CC4-5D6E-409C-BE32-E72D297353CC}">
              <c16:uniqueId val="{00000001-4F5D-4801-8760-8E98C038F890}"/>
            </c:ext>
          </c:extLst>
        </c:ser>
        <c:ser>
          <c:idx val="2"/>
          <c:order val="2"/>
          <c:tx>
            <c:strRef>
              <c:f>Sheet1!$D$1</c:f>
              <c:strCache>
                <c:ptCount val="1"/>
                <c:pt idx="0">
                  <c:v>Q3</c:v>
                </c:pt>
              </c:strCache>
            </c:strRef>
          </c:tx>
          <c:spPr>
            <a:solidFill>
              <a:schemeClr val="accent3"/>
            </a:solidFill>
            <a:ln>
              <a:noFill/>
            </a:ln>
            <a:effectLst/>
          </c:spPr>
          <c:invertIfNegative val="0"/>
          <c:dLbls>
            <c:dLbl>
              <c:idx val="0"/>
              <c:layout>
                <c:manualLayout>
                  <c:x val="-9.2621562153809532E-3"/>
                  <c:y val="-1.1023080768803491E-2"/>
                </c:manualLayout>
              </c:layout>
              <c:tx>
                <c:rich>
                  <a:bodyPr/>
                  <a:lstStyle/>
                  <a:p>
                    <a:r>
                      <a:rPr lang="en-US" altLang="zh-CN"/>
                      <a:t>127</a:t>
                    </a:r>
                    <a:endParaRPr lang="en-US" altLang="zh-CN"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AD3-4762-99DE-18C464A424CD}"/>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Net Sales</c:v>
                </c:pt>
              </c:strCache>
            </c:strRef>
          </c:cat>
          <c:val>
            <c:numRef>
              <c:f>Sheet1!$D$2</c:f>
              <c:numCache>
                <c:formatCode>General</c:formatCode>
                <c:ptCount val="1"/>
                <c:pt idx="0">
                  <c:v>127</c:v>
                </c:pt>
              </c:numCache>
            </c:numRef>
          </c:val>
          <c:extLst>
            <c:ext xmlns:c16="http://schemas.microsoft.com/office/drawing/2014/chart" uri="{C3380CC4-5D6E-409C-BE32-E72D297353CC}">
              <c16:uniqueId val="{00000002-4F5D-4801-8760-8E98C038F890}"/>
            </c:ext>
          </c:extLst>
        </c:ser>
        <c:dLbls>
          <c:showLegendKey val="0"/>
          <c:showVal val="1"/>
          <c:showCatName val="0"/>
          <c:showSerName val="0"/>
          <c:showPercent val="0"/>
          <c:showBubbleSize val="0"/>
        </c:dLbls>
        <c:gapWidth val="219"/>
        <c:axId val="868059024"/>
        <c:axId val="868063344"/>
      </c:barChart>
      <c:catAx>
        <c:axId val="86805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8063344"/>
        <c:crosses val="autoZero"/>
        <c:auto val="1"/>
        <c:lblAlgn val="ctr"/>
        <c:lblOffset val="100"/>
        <c:noMultiLvlLbl val="0"/>
      </c:catAx>
      <c:valAx>
        <c:axId val="8680633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68059024"/>
        <c:crosses val="autoZero"/>
        <c:crossBetween val="between"/>
        <c:dispUnits>
          <c:builtInUnit val="millions"/>
          <c:dispUnitsLbl>
            <c:layout>
              <c:manualLayout>
                <c:xMode val="edge"/>
                <c:yMode val="edge"/>
                <c:x val="1.17462079171291E-2"/>
                <c:y val="0.16520833333333301"/>
              </c:manualLayout>
            </c:layout>
            <c:tx>
              <c:rich>
                <a:bodyPr rot="0" spcFirstLastPara="1" vertOverflow="ellipsis" wrap="square" anchor="t" anchorCtr="0">
                  <a:spAutoFit/>
                </a:bodyPr>
                <a:lstStyle/>
                <a:p>
                  <a:pPr>
                    <a:defRPr lang="zh-CN"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zh-CN" sz="800" dirty="0">
                      <a:latin typeface="Arial" panose="020B0604020202020204" pitchFamily="34" charset="0"/>
                      <a:cs typeface="Arial" panose="020B0604020202020204" pitchFamily="34" charset="0"/>
                    </a:rPr>
                    <a:t>SEK million</a:t>
                  </a:r>
                  <a:endParaRPr lang="zh-CN" altLang="en-US" sz="800" dirty="0">
                    <a:latin typeface="Arial" panose="020B0604020202020204" pitchFamily="34" charset="0"/>
                    <a:cs typeface="Arial" panose="020B0604020202020204" pitchFamily="34" charset="0"/>
                  </a:endParaRPr>
                </a:p>
              </c:rich>
            </c:tx>
            <c:spPr>
              <a:noFill/>
              <a:ln>
                <a:noFill/>
              </a:ln>
              <a:effectLst/>
            </c:spPr>
            <c:txPr>
              <a:bodyPr rot="0" spcFirstLastPara="1" vertOverflow="ellipsis" wrap="square" anchor="t" anchorCtr="0">
                <a:spAutoFit/>
              </a:bodyPr>
              <a:lstStyle/>
              <a:p>
                <a:pPr>
                  <a:defRPr lang="zh-CN"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solidFill>
          <a:srgbClr val="C4BD97"/>
        </a:solid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DDD9C3"/>
    </a:solidFill>
    <a:ln>
      <a:noFill/>
    </a:ln>
    <a:effectLst/>
  </c:spPr>
  <c:txPr>
    <a:bodyPr/>
    <a:lstStyle/>
    <a:p>
      <a:pPr>
        <a:defRPr lang="zh-CN"/>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zh-CN"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n-US" altLang="zh-CN" sz="1000" dirty="0">
                <a:effectLst/>
                <a:latin typeface="Arial" panose="020B0604020202020204" pitchFamily="34" charset="0"/>
                <a:cs typeface="Arial" panose="020B0604020202020204" pitchFamily="34" charset="0"/>
              </a:rPr>
              <a:t>New car sales in China from </a:t>
            </a:r>
          </a:p>
          <a:p>
            <a:pPr marL="0" marR="0" lvl="0" indent="0" algn="ctr" defTabSz="914400" rtl="0" eaLnBrk="1" fontAlgn="auto" latinLnBrk="0" hangingPunct="1">
              <a:lnSpc>
                <a:spcPct val="100000"/>
              </a:lnSpc>
              <a:spcBef>
                <a:spcPts val="0"/>
              </a:spcBef>
              <a:spcAft>
                <a:spcPts val="0"/>
              </a:spcAft>
              <a:buClrTx/>
              <a:buSzTx/>
              <a:buFontTx/>
              <a:buNone/>
              <a:defRPr>
                <a:solidFill>
                  <a:sysClr val="windowText" lastClr="000000">
                    <a:lumMod val="65000"/>
                    <a:lumOff val="35000"/>
                  </a:sysClr>
                </a:solidFill>
                <a:latin typeface="Arial" panose="020B0604020202020204" pitchFamily="34" charset="0"/>
                <a:cs typeface="Arial" panose="020B0604020202020204" pitchFamily="34" charset="0"/>
              </a:defRPr>
            </a:pPr>
            <a:r>
              <a:rPr lang="en-US" altLang="zh-CN" sz="1000" dirty="0">
                <a:effectLst/>
                <a:latin typeface="Arial" panose="020B0604020202020204" pitchFamily="34" charset="0"/>
                <a:cs typeface="Arial" panose="020B0604020202020204" pitchFamily="34" charset="0"/>
              </a:rPr>
              <a:t>Jan,2023-Sep,2023</a:t>
            </a:r>
            <a:endParaRPr lang="zh-CN" altLang="zh-CN" sz="1000"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solidFill>
                  <a:sysClr val="windowText" lastClr="000000">
                    <a:lumMod val="65000"/>
                    <a:lumOff val="35000"/>
                  </a:sysClr>
                </a:solidFill>
                <a:latin typeface="Arial" panose="020B0604020202020204" pitchFamily="34" charset="0"/>
                <a:cs typeface="Arial" panose="020B0604020202020204" pitchFamily="34" charset="0"/>
              </a:defRPr>
            </a:pPr>
            <a:endParaRPr lang="zh-CN" altLang="en-U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defRPr lang="zh-CN"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number of cars</c:v>
                </c:pt>
              </c:strCache>
            </c:strRef>
          </c:cat>
          <c:val>
            <c:numRef>
              <c:f>Sheet1!$B$2</c:f>
              <c:numCache>
                <c:formatCode>General</c:formatCode>
                <c:ptCount val="1"/>
                <c:pt idx="0">
                  <c:v>7.08</c:v>
                </c:pt>
              </c:numCache>
            </c:numRef>
          </c:val>
          <c:extLst>
            <c:ext xmlns:c16="http://schemas.microsoft.com/office/drawing/2014/chart" uri="{C3380CC4-5D6E-409C-BE32-E72D297353CC}">
              <c16:uniqueId val="{00000000-E5C4-46C1-BC21-743949BCD243}"/>
            </c:ext>
          </c:extLst>
        </c:ser>
        <c:ser>
          <c:idx val="1"/>
          <c:order val="1"/>
          <c:tx>
            <c:strRef>
              <c:f>Sheet1!$C$1</c:f>
              <c:strCache>
                <c:ptCount val="1"/>
                <c:pt idx="0">
                  <c:v>Q2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number of cars</c:v>
                </c:pt>
              </c:strCache>
            </c:strRef>
          </c:cat>
          <c:val>
            <c:numRef>
              <c:f>Sheet1!$C$2</c:f>
              <c:numCache>
                <c:formatCode>General</c:formatCode>
                <c:ptCount val="1"/>
                <c:pt idx="0">
                  <c:v>7.16</c:v>
                </c:pt>
              </c:numCache>
            </c:numRef>
          </c:val>
          <c:extLst>
            <c:ext xmlns:c16="http://schemas.microsoft.com/office/drawing/2014/chart" uri="{C3380CC4-5D6E-409C-BE32-E72D297353CC}">
              <c16:uniqueId val="{00000001-E5C4-46C1-BC21-743949BCD243}"/>
            </c:ext>
          </c:extLst>
        </c:ser>
        <c:ser>
          <c:idx val="2"/>
          <c:order val="2"/>
          <c:tx>
            <c:strRef>
              <c:f>Sheet1!$D$1</c:f>
              <c:strCache>
                <c:ptCount val="1"/>
                <c:pt idx="0">
                  <c:v>Q3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number of cars</c:v>
                </c:pt>
              </c:strCache>
            </c:strRef>
          </c:cat>
          <c:val>
            <c:numRef>
              <c:f>Sheet1!$D$2</c:f>
              <c:numCache>
                <c:formatCode>General</c:formatCode>
                <c:ptCount val="1"/>
                <c:pt idx="0">
                  <c:v>7.73</c:v>
                </c:pt>
              </c:numCache>
            </c:numRef>
          </c:val>
          <c:extLst>
            <c:ext xmlns:c16="http://schemas.microsoft.com/office/drawing/2014/chart" uri="{C3380CC4-5D6E-409C-BE32-E72D297353CC}">
              <c16:uniqueId val="{00000002-E5C4-46C1-BC21-743949BCD243}"/>
            </c:ext>
          </c:extLst>
        </c:ser>
        <c:dLbls>
          <c:showLegendKey val="0"/>
          <c:showVal val="0"/>
          <c:showCatName val="0"/>
          <c:showSerName val="0"/>
          <c:showPercent val="0"/>
          <c:showBubbleSize val="0"/>
        </c:dLbls>
        <c:gapWidth val="219"/>
        <c:overlap val="-27"/>
        <c:axId val="78517344"/>
        <c:axId val="78518304"/>
      </c:barChart>
      <c:catAx>
        <c:axId val="7851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518304"/>
        <c:crosses val="autoZero"/>
        <c:auto val="1"/>
        <c:lblAlgn val="ctr"/>
        <c:lblOffset val="100"/>
        <c:noMultiLvlLbl val="0"/>
      </c:catAx>
      <c:valAx>
        <c:axId val="7851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517344"/>
        <c:crosses val="autoZero"/>
        <c:crossBetween val="between"/>
        <c:majorUnit val="1"/>
      </c:valAx>
      <c:spPr>
        <a:solidFill>
          <a:srgbClr val="C4BD97"/>
        </a:solid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DDD9C3"/>
    </a:solidFill>
    <a:ln w="9525" cap="flat" cmpd="sng" algn="ctr">
      <a:solidFill>
        <a:schemeClr val="accent1"/>
      </a:solidFill>
      <a:round/>
    </a:ln>
    <a:effectLst/>
  </c:spPr>
  <c:txPr>
    <a:bodyPr/>
    <a:lstStyle/>
    <a:p>
      <a:pPr>
        <a:defRPr lang="zh-CN"/>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0.61263</cdr:y>
    </cdr:from>
    <cdr:to>
      <cdr:x>0.13672</cdr:x>
      <cdr:y>0.71642</cdr:y>
    </cdr:to>
    <cdr:sp macro="" textlink="">
      <cdr:nvSpPr>
        <cdr:cNvPr id="2" name="文本框 1">
          <a:extLst xmlns:a="http://schemas.openxmlformats.org/drawingml/2006/main">
            <a:ext uri="{FF2B5EF4-FFF2-40B4-BE49-F238E27FC236}">
              <a16:creationId xmlns:a16="http://schemas.microsoft.com/office/drawing/2014/main" id="{C3F4570A-AE8B-73E1-7BE1-31F5B2207695}"/>
            </a:ext>
          </a:extLst>
        </cdr:cNvPr>
        <cdr:cNvSpPr txBox="1"/>
      </cdr:nvSpPr>
      <cdr:spPr>
        <a:xfrm xmlns:a="http://schemas.openxmlformats.org/drawingml/2006/main">
          <a:off x="-1844012" y="1146973"/>
          <a:ext cx="424390" cy="194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0.03112</cdr:x>
      <cdr:y>0.58402</cdr:y>
    </cdr:from>
    <cdr:to>
      <cdr:x>0.2399</cdr:x>
      <cdr:y>0.76385</cdr:y>
    </cdr:to>
    <cdr:sp macro="" textlink="">
      <cdr:nvSpPr>
        <cdr:cNvPr id="3" name="文本框 2">
          <a:extLst xmlns:a="http://schemas.openxmlformats.org/drawingml/2006/main">
            <a:ext uri="{FF2B5EF4-FFF2-40B4-BE49-F238E27FC236}">
              <a16:creationId xmlns:a16="http://schemas.microsoft.com/office/drawing/2014/main" id="{BA3F4952-88EF-5604-F161-761DDD0FA9EE}"/>
            </a:ext>
          </a:extLst>
        </cdr:cNvPr>
        <cdr:cNvSpPr txBox="1"/>
      </cdr:nvSpPr>
      <cdr:spPr>
        <a:xfrm xmlns:a="http://schemas.openxmlformats.org/drawingml/2006/main">
          <a:off x="96583" y="1093402"/>
          <a:ext cx="648072" cy="3366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800" dirty="0"/>
            <a:t>50</a:t>
          </a:r>
          <a:endParaRPr lang="zh-CN" alt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0.00324</cdr:x>
      <cdr:y>0.17745</cdr:y>
    </cdr:from>
    <cdr:to>
      <cdr:x>0.30057</cdr:x>
      <cdr:y>0.29166</cdr:y>
    </cdr:to>
    <cdr:sp macro="" textlink="">
      <cdr:nvSpPr>
        <cdr:cNvPr id="2" name="矩形 1"/>
        <cdr:cNvSpPr/>
      </cdr:nvSpPr>
      <cdr:spPr>
        <a:xfrm xmlns:a="http://schemas.openxmlformats.org/drawingml/2006/main">
          <a:off x="10498" y="370523"/>
          <a:ext cx="963352" cy="238463"/>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800" dirty="0">
              <a:latin typeface="Arial" panose="020B0604020202020204" pitchFamily="34" charset="0"/>
              <a:cs typeface="Arial" panose="020B0604020202020204" pitchFamily="34" charset="0"/>
            </a:rPr>
            <a:t>Unit: pcs million</a:t>
          </a:r>
          <a:endParaRPr lang="zh-CN" altLang="en-US" sz="8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0475"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6737" y="0"/>
            <a:ext cx="2950475" cy="496491"/>
          </a:xfrm>
          <a:prstGeom prst="rect">
            <a:avLst/>
          </a:prstGeom>
        </p:spPr>
        <p:txBody>
          <a:bodyPr vert="horz" lIns="91440" tIns="45720" rIns="91440" bIns="45720" rtlCol="0"/>
          <a:lstStyle>
            <a:lvl1pPr algn="r">
              <a:defRPr sz="1200"/>
            </a:lvl1pPr>
          </a:lstStyle>
          <a:p>
            <a:fld id="{B4732756-A1A1-4053-9B90-AA09D4E742EE}" type="datetimeFigureOut">
              <a:rPr lang="zh-CN" altLang="en-US" smtClean="0"/>
              <a:pPr/>
              <a:t>2024/3/6</a:t>
            </a:fld>
            <a:endParaRPr lang="zh-CN" altLang="en-US"/>
          </a:p>
        </p:txBody>
      </p:sp>
      <p:sp>
        <p:nvSpPr>
          <p:cNvPr id="4" name="页脚占位符 3"/>
          <p:cNvSpPr>
            <a:spLocks noGrp="1"/>
          </p:cNvSpPr>
          <p:nvPr>
            <p:ph type="ftr" sz="quarter" idx="2"/>
          </p:nvPr>
        </p:nvSpPr>
        <p:spPr>
          <a:xfrm>
            <a:off x="0" y="9431599"/>
            <a:ext cx="2950475"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6737" y="9431599"/>
            <a:ext cx="2950475" cy="496491"/>
          </a:xfrm>
          <a:prstGeom prst="rect">
            <a:avLst/>
          </a:prstGeom>
        </p:spPr>
        <p:txBody>
          <a:bodyPr vert="horz" lIns="91440" tIns="45720" rIns="91440" bIns="45720" rtlCol="0" anchor="b"/>
          <a:lstStyle>
            <a:lvl1pPr algn="r">
              <a:defRPr sz="1200"/>
            </a:lvl1pPr>
          </a:lstStyle>
          <a:p>
            <a:fld id="{FBA0D9E8-A33B-4D27-8436-1CC4874BC7B6}" type="slidenum">
              <a:rPr lang="zh-CN" altLang="en-US" smtClean="0"/>
              <a:pPr/>
              <a:t>‹#›</a:t>
            </a:fld>
            <a:endParaRPr lang="zh-CN" altLang="en-US"/>
          </a:p>
        </p:txBody>
      </p:sp>
    </p:spTree>
    <p:extLst>
      <p:ext uri="{BB962C8B-B14F-4D97-AF65-F5344CB8AC3E}">
        <p14:creationId xmlns:p14="http://schemas.microsoft.com/office/powerpoint/2010/main" val="75199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0475"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6737" y="0"/>
            <a:ext cx="2950475" cy="496491"/>
          </a:xfrm>
          <a:prstGeom prst="rect">
            <a:avLst/>
          </a:prstGeom>
        </p:spPr>
        <p:txBody>
          <a:bodyPr vert="horz" lIns="91440" tIns="45720" rIns="91440" bIns="45720" rtlCol="0"/>
          <a:lstStyle>
            <a:lvl1pPr algn="r">
              <a:defRPr sz="1200"/>
            </a:lvl1pPr>
          </a:lstStyle>
          <a:p>
            <a:fld id="{01BDD862-7976-4E3B-9904-2D7EE767DAF7}" type="datetimeFigureOut">
              <a:rPr lang="zh-CN" altLang="en-US" smtClean="0"/>
              <a:pPr/>
              <a:t>2024/3/6</a:t>
            </a:fld>
            <a:endParaRPr lang="zh-CN" altLang="en-US"/>
          </a:p>
        </p:txBody>
      </p:sp>
      <p:sp>
        <p:nvSpPr>
          <p:cNvPr id="4" name="幻灯片图像占位符 3"/>
          <p:cNvSpPr>
            <a:spLocks noGrp="1" noRot="1" noChangeAspect="1"/>
          </p:cNvSpPr>
          <p:nvPr>
            <p:ph type="sldImg" idx="2"/>
          </p:nvPr>
        </p:nvSpPr>
        <p:spPr>
          <a:xfrm>
            <a:off x="2008188" y="744538"/>
            <a:ext cx="2792412"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879" y="4716661"/>
            <a:ext cx="5447030" cy="446841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50475"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6737" y="9431599"/>
            <a:ext cx="2950475" cy="496491"/>
          </a:xfrm>
          <a:prstGeom prst="rect">
            <a:avLst/>
          </a:prstGeom>
        </p:spPr>
        <p:txBody>
          <a:bodyPr vert="horz" lIns="91440" tIns="45720" rIns="91440" bIns="45720" rtlCol="0" anchor="b"/>
          <a:lstStyle>
            <a:lvl1pPr algn="r">
              <a:defRPr sz="1200"/>
            </a:lvl1pPr>
          </a:lstStyle>
          <a:p>
            <a:fld id="{1EB0157A-E3B5-4791-A942-D5664616A436}" type="slidenum">
              <a:rPr lang="zh-CN" altLang="en-US" smtClean="0"/>
              <a:pPr/>
              <a:t>‹#›</a:t>
            </a:fld>
            <a:endParaRPr lang="zh-CN" altLang="en-US"/>
          </a:p>
        </p:txBody>
      </p:sp>
    </p:spTree>
    <p:extLst>
      <p:ext uri="{BB962C8B-B14F-4D97-AF65-F5344CB8AC3E}">
        <p14:creationId xmlns:p14="http://schemas.microsoft.com/office/powerpoint/2010/main" val="377876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pPr/>
              <a:t>1</a:t>
            </a:fld>
            <a:endParaRPr lang="zh-CN" altLang="en-US"/>
          </a:p>
        </p:txBody>
      </p:sp>
    </p:spTree>
    <p:extLst>
      <p:ext uri="{BB962C8B-B14F-4D97-AF65-F5344CB8AC3E}">
        <p14:creationId xmlns:p14="http://schemas.microsoft.com/office/powerpoint/2010/main" val="81073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B0157A-E3B5-4791-A942-D5664616A43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pPr/>
              <a:t>12</a:t>
            </a:fld>
            <a:endParaRPr lang="zh-CN" altLang="en-US"/>
          </a:p>
        </p:txBody>
      </p:sp>
    </p:spTree>
    <p:extLst>
      <p:ext uri="{BB962C8B-B14F-4D97-AF65-F5344CB8AC3E}">
        <p14:creationId xmlns:p14="http://schemas.microsoft.com/office/powerpoint/2010/main" val="397583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pPr/>
              <a:t>2</a:t>
            </a:fld>
            <a:endParaRPr lang="zh-CN" altLang="en-US"/>
          </a:p>
        </p:txBody>
      </p:sp>
    </p:spTree>
    <p:extLst>
      <p:ext uri="{BB962C8B-B14F-4D97-AF65-F5344CB8AC3E}">
        <p14:creationId xmlns:p14="http://schemas.microsoft.com/office/powerpoint/2010/main" val="80054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2008188" y="744538"/>
            <a:ext cx="279241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模板来自于 </a:t>
            </a:r>
            <a:r>
              <a:rPr lang="en-US" altLang="zh-CN" dirty="0"/>
              <a:t>http://wwww.tukuppt.com/</a:t>
            </a: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fld id="{B1633DB5-41D3-48FD-A1D0-1E69AE2211E9}" type="slidenum">
              <a:rPr lang="zh-CN" altLang="en-US">
                <a:latin typeface="Calibri" pitchFamily="34" charset="0"/>
                <a:ea typeface="宋体" charset="-122"/>
              </a:rPr>
              <a:pPr/>
              <a:t>3</a:t>
            </a:fld>
            <a:endParaRPr lang="zh-CN" altLang="en-US">
              <a:latin typeface="Calibri" pitchFamily="34" charset="0"/>
              <a:ea typeface="宋体" charset="-122"/>
            </a:endParaRPr>
          </a:p>
        </p:txBody>
      </p:sp>
    </p:spTree>
    <p:extLst>
      <p:ext uri="{BB962C8B-B14F-4D97-AF65-F5344CB8AC3E}">
        <p14:creationId xmlns:p14="http://schemas.microsoft.com/office/powerpoint/2010/main" val="364259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2008188" y="744538"/>
            <a:ext cx="279241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fld id="{B1633DB5-41D3-48FD-A1D0-1E69AE2211E9}" type="slidenum">
              <a:rPr lang="zh-CN" altLang="en-US">
                <a:latin typeface="Calibri" pitchFamily="34" charset="0"/>
                <a:ea typeface="宋体" charset="-122"/>
              </a:rPr>
              <a:pPr/>
              <a:t>4</a:t>
            </a:fld>
            <a:endParaRPr lang="zh-CN" altLang="en-US">
              <a:latin typeface="Calibri" pitchFamily="34" charset="0"/>
              <a:ea typeface="宋体" charset="-122"/>
            </a:endParaRPr>
          </a:p>
        </p:txBody>
      </p:sp>
    </p:spTree>
    <p:extLst>
      <p:ext uri="{BB962C8B-B14F-4D97-AF65-F5344CB8AC3E}">
        <p14:creationId xmlns:p14="http://schemas.microsoft.com/office/powerpoint/2010/main" val="177323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pPr/>
              <a:t>5</a:t>
            </a:fld>
            <a:endParaRPr lang="zh-CN" altLang="en-US"/>
          </a:p>
        </p:txBody>
      </p:sp>
    </p:spTree>
    <p:extLst>
      <p:ext uri="{BB962C8B-B14F-4D97-AF65-F5344CB8AC3E}">
        <p14:creationId xmlns:p14="http://schemas.microsoft.com/office/powerpoint/2010/main" val="362087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pPr/>
              <a:t>6</a:t>
            </a:fld>
            <a:endParaRPr lang="zh-CN" altLang="en-US"/>
          </a:p>
        </p:txBody>
      </p:sp>
    </p:spTree>
    <p:extLst>
      <p:ext uri="{BB962C8B-B14F-4D97-AF65-F5344CB8AC3E}">
        <p14:creationId xmlns:p14="http://schemas.microsoft.com/office/powerpoint/2010/main" val="275436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2008188" y="744538"/>
            <a:ext cx="2792412" cy="3724275"/>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anose="020B0503020204020204" pitchFamily="34" charset="-122"/>
              </a:defRPr>
            </a:lvl1pPr>
            <a:lvl2pPr marL="742950" indent="-285750">
              <a:defRPr>
                <a:solidFill>
                  <a:schemeClr val="tx1"/>
                </a:solidFill>
                <a:latin typeface="Arial Narrow" pitchFamily="34" charset="0"/>
                <a:ea typeface="微软雅黑" panose="020B0503020204020204" pitchFamily="34" charset="-122"/>
              </a:defRPr>
            </a:lvl2pPr>
            <a:lvl3pPr marL="1143000" indent="-228600">
              <a:defRPr>
                <a:solidFill>
                  <a:schemeClr val="tx1"/>
                </a:solidFill>
                <a:latin typeface="Arial Narrow" pitchFamily="34" charset="0"/>
                <a:ea typeface="微软雅黑" panose="020B0503020204020204" pitchFamily="34" charset="-122"/>
              </a:defRPr>
            </a:lvl3pPr>
            <a:lvl4pPr marL="1600200" indent="-228600">
              <a:defRPr>
                <a:solidFill>
                  <a:schemeClr val="tx1"/>
                </a:solidFill>
                <a:latin typeface="Arial Narrow" pitchFamily="34" charset="0"/>
                <a:ea typeface="微软雅黑" panose="020B0503020204020204" pitchFamily="34" charset="-122"/>
              </a:defRPr>
            </a:lvl4pPr>
            <a:lvl5pPr marL="2057400" indent="-228600">
              <a:defRPr>
                <a:solidFill>
                  <a:schemeClr val="tx1"/>
                </a:solidFill>
                <a:latin typeface="Arial Narrow"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9pPr>
          </a:lstStyle>
          <a:p>
            <a:fld id="{B1633DB5-41D3-48FD-A1D0-1E69AE2211E9}"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8188" y="744538"/>
            <a:ext cx="2792412" cy="37242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B0157A-E3B5-4791-A942-D5664616A43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122363"/>
            <a:ext cx="4371975" cy="2387600"/>
          </a:xfrm>
        </p:spPr>
        <p:txBody>
          <a:bodyPr anchor="b"/>
          <a:lstStyle>
            <a:lvl1pPr algn="ctr">
              <a:defRPr sz="3375"/>
            </a:lvl1pPr>
          </a:lstStyle>
          <a:p>
            <a:r>
              <a:rPr lang="zh-CN" altLang="en-US"/>
              <a:t>单击此处编辑母版标题样式</a:t>
            </a:r>
            <a:endParaRPr lang="en-US" dirty="0"/>
          </a:p>
        </p:txBody>
      </p:sp>
      <p:sp>
        <p:nvSpPr>
          <p:cNvPr id="3" name="Subtitle 2"/>
          <p:cNvSpPr>
            <a:spLocks noGrp="1"/>
          </p:cNvSpPr>
          <p:nvPr>
            <p:ph type="subTitle" idx="1"/>
          </p:nvPr>
        </p:nvSpPr>
        <p:spPr>
          <a:xfrm>
            <a:off x="642938" y="3602038"/>
            <a:ext cx="3857625"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39564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82729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365125"/>
            <a:ext cx="1109067"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53616" y="365125"/>
            <a:ext cx="326290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70190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122363"/>
            <a:ext cx="4371975" cy="2387600"/>
          </a:xfrm>
        </p:spPr>
        <p:txBody>
          <a:bodyPr anchor="b"/>
          <a:lstStyle>
            <a:lvl1pPr algn="ctr">
              <a:defRPr sz="3375"/>
            </a:lvl1pPr>
          </a:lstStyle>
          <a:p>
            <a:r>
              <a:rPr lang="zh-CN" altLang="en-US"/>
              <a:t>单击此处编辑母版标题样式</a:t>
            </a:r>
            <a:endParaRPr lang="en-US" dirty="0"/>
          </a:p>
        </p:txBody>
      </p:sp>
      <p:sp>
        <p:nvSpPr>
          <p:cNvPr id="3" name="Subtitle 2"/>
          <p:cNvSpPr>
            <a:spLocks noGrp="1"/>
          </p:cNvSpPr>
          <p:nvPr>
            <p:ph type="subTitle" idx="1"/>
          </p:nvPr>
        </p:nvSpPr>
        <p:spPr>
          <a:xfrm>
            <a:off x="642938" y="3602038"/>
            <a:ext cx="3857625"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89532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108258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50937" y="1709740"/>
            <a:ext cx="4436269" cy="2852737"/>
          </a:xfrm>
        </p:spPr>
        <p:txBody>
          <a:bodyPr anchor="b"/>
          <a:lstStyle>
            <a:lvl1pPr>
              <a:defRPr sz="3375"/>
            </a:lvl1pPr>
          </a:lstStyle>
          <a:p>
            <a:r>
              <a:rPr lang="zh-CN" altLang="en-US"/>
              <a:t>单击此处编辑母版标题样式</a:t>
            </a:r>
            <a:endParaRPr lang="en-US" dirty="0"/>
          </a:p>
        </p:txBody>
      </p:sp>
      <p:sp>
        <p:nvSpPr>
          <p:cNvPr id="3" name="Text Placeholder 2"/>
          <p:cNvSpPr>
            <a:spLocks noGrp="1"/>
          </p:cNvSpPr>
          <p:nvPr>
            <p:ph type="body" idx="1"/>
          </p:nvPr>
        </p:nvSpPr>
        <p:spPr>
          <a:xfrm>
            <a:off x="350937" y="4589465"/>
            <a:ext cx="4436269"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85900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53615" y="1825625"/>
            <a:ext cx="2185988"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603897" y="1825625"/>
            <a:ext cx="2185988"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3271150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54285" y="365127"/>
            <a:ext cx="4436269"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54286" y="1681163"/>
            <a:ext cx="217594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4" name="Content Placeholder 3"/>
          <p:cNvSpPr>
            <a:spLocks noGrp="1"/>
          </p:cNvSpPr>
          <p:nvPr>
            <p:ph sz="half" idx="2"/>
          </p:nvPr>
        </p:nvSpPr>
        <p:spPr>
          <a:xfrm>
            <a:off x="354286" y="2505075"/>
            <a:ext cx="217594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603897" y="1681163"/>
            <a:ext cx="21866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6" name="Content Placeholder 5"/>
          <p:cNvSpPr>
            <a:spLocks noGrp="1"/>
          </p:cNvSpPr>
          <p:nvPr>
            <p:ph sz="quarter" idx="4"/>
          </p:nvPr>
        </p:nvSpPr>
        <p:spPr>
          <a:xfrm>
            <a:off x="2603897" y="2505075"/>
            <a:ext cx="218665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24660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341673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48813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54285" y="457200"/>
            <a:ext cx="1658913" cy="1600200"/>
          </a:xfrm>
        </p:spPr>
        <p:txBody>
          <a:bodyPr anchor="b"/>
          <a:lstStyle>
            <a:lvl1pPr>
              <a:defRPr sz="1800"/>
            </a:lvl1pPr>
          </a:lstStyle>
          <a:p>
            <a:r>
              <a:rPr lang="zh-CN" altLang="en-US"/>
              <a:t>单击此处编辑母版标题样式</a:t>
            </a:r>
            <a:endParaRPr lang="en-US" dirty="0"/>
          </a:p>
        </p:txBody>
      </p:sp>
      <p:sp>
        <p:nvSpPr>
          <p:cNvPr id="3" name="Content Placeholder 2"/>
          <p:cNvSpPr>
            <a:spLocks noGrp="1"/>
          </p:cNvSpPr>
          <p:nvPr>
            <p:ph idx="1"/>
          </p:nvPr>
        </p:nvSpPr>
        <p:spPr>
          <a:xfrm>
            <a:off x="2186657" y="987427"/>
            <a:ext cx="2603897"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54285" y="2057400"/>
            <a:ext cx="1658913"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50889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73789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54285" y="457200"/>
            <a:ext cx="1658913" cy="1600200"/>
          </a:xfrm>
        </p:spPr>
        <p:txBody>
          <a:bodyPr anchor="b"/>
          <a:lstStyle>
            <a:lvl1pPr>
              <a:defRPr sz="18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186657" y="987427"/>
            <a:ext cx="2603897"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en-US" dirty="0"/>
          </a:p>
        </p:txBody>
      </p:sp>
      <p:sp>
        <p:nvSpPr>
          <p:cNvPr id="4" name="Text Placeholder 3"/>
          <p:cNvSpPr>
            <a:spLocks noGrp="1"/>
          </p:cNvSpPr>
          <p:nvPr>
            <p:ph type="body" sz="half" idx="2"/>
          </p:nvPr>
        </p:nvSpPr>
        <p:spPr>
          <a:xfrm>
            <a:off x="354285" y="2057400"/>
            <a:ext cx="1658913"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499098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866825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365125"/>
            <a:ext cx="1109067"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53616" y="365125"/>
            <a:ext cx="3262908"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07044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50937" y="1709740"/>
            <a:ext cx="4436269" cy="2852737"/>
          </a:xfrm>
        </p:spPr>
        <p:txBody>
          <a:bodyPr anchor="b"/>
          <a:lstStyle>
            <a:lvl1pPr>
              <a:defRPr sz="3375"/>
            </a:lvl1pPr>
          </a:lstStyle>
          <a:p>
            <a:r>
              <a:rPr lang="zh-CN" altLang="en-US"/>
              <a:t>单击此处编辑母版标题样式</a:t>
            </a:r>
            <a:endParaRPr lang="en-US" dirty="0"/>
          </a:p>
        </p:txBody>
      </p:sp>
      <p:sp>
        <p:nvSpPr>
          <p:cNvPr id="3" name="Text Placeholder 2"/>
          <p:cNvSpPr>
            <a:spLocks noGrp="1"/>
          </p:cNvSpPr>
          <p:nvPr>
            <p:ph type="body" idx="1"/>
          </p:nvPr>
        </p:nvSpPr>
        <p:spPr>
          <a:xfrm>
            <a:off x="350937" y="4589465"/>
            <a:ext cx="4436269"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409780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53615" y="1825625"/>
            <a:ext cx="2185988"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603897" y="1825625"/>
            <a:ext cx="2185988"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7098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54285" y="365127"/>
            <a:ext cx="4436269"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54286" y="1681163"/>
            <a:ext cx="217594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4" name="Content Placeholder 3"/>
          <p:cNvSpPr>
            <a:spLocks noGrp="1"/>
          </p:cNvSpPr>
          <p:nvPr>
            <p:ph sz="half" idx="2"/>
          </p:nvPr>
        </p:nvSpPr>
        <p:spPr>
          <a:xfrm>
            <a:off x="354286" y="2505075"/>
            <a:ext cx="217594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603897" y="1681163"/>
            <a:ext cx="21866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6" name="Content Placeholder 5"/>
          <p:cNvSpPr>
            <a:spLocks noGrp="1"/>
          </p:cNvSpPr>
          <p:nvPr>
            <p:ph sz="quarter" idx="4"/>
          </p:nvPr>
        </p:nvSpPr>
        <p:spPr>
          <a:xfrm>
            <a:off x="2603897" y="2505075"/>
            <a:ext cx="218665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1792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52000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265043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54285" y="457200"/>
            <a:ext cx="1658913" cy="1600200"/>
          </a:xfrm>
        </p:spPr>
        <p:txBody>
          <a:bodyPr anchor="b"/>
          <a:lstStyle>
            <a:lvl1pPr>
              <a:defRPr sz="1800"/>
            </a:lvl1pPr>
          </a:lstStyle>
          <a:p>
            <a:r>
              <a:rPr lang="zh-CN" altLang="en-US"/>
              <a:t>单击此处编辑母版标题样式</a:t>
            </a:r>
            <a:endParaRPr lang="en-US" dirty="0"/>
          </a:p>
        </p:txBody>
      </p:sp>
      <p:sp>
        <p:nvSpPr>
          <p:cNvPr id="3" name="Content Placeholder 2"/>
          <p:cNvSpPr>
            <a:spLocks noGrp="1"/>
          </p:cNvSpPr>
          <p:nvPr>
            <p:ph idx="1"/>
          </p:nvPr>
        </p:nvSpPr>
        <p:spPr>
          <a:xfrm>
            <a:off x="2186657" y="987427"/>
            <a:ext cx="2603897"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354285" y="2057400"/>
            <a:ext cx="1658913"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147190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54285" y="457200"/>
            <a:ext cx="1658913" cy="1600200"/>
          </a:xfrm>
        </p:spPr>
        <p:txBody>
          <a:bodyPr anchor="b"/>
          <a:lstStyle>
            <a:lvl1pPr>
              <a:defRPr sz="18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186657" y="987427"/>
            <a:ext cx="2603897"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a:t>单击图标添加图片</a:t>
            </a:r>
            <a:endParaRPr lang="en-US" dirty="0"/>
          </a:p>
        </p:txBody>
      </p:sp>
      <p:sp>
        <p:nvSpPr>
          <p:cNvPr id="4" name="Text Placeholder 3"/>
          <p:cNvSpPr>
            <a:spLocks noGrp="1"/>
          </p:cNvSpPr>
          <p:nvPr>
            <p:ph type="body" sz="half" idx="2"/>
          </p:nvPr>
        </p:nvSpPr>
        <p:spPr>
          <a:xfrm>
            <a:off x="354285" y="2057400"/>
            <a:ext cx="1658913"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E87F652-9746-432F-9F46-428A02F0083C}" type="datetimeFigureOut">
              <a:rPr lang="zh-CN" altLang="en-US" smtClean="0"/>
              <a:t>2024/3/6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466DE52-F435-4CFD-AC91-EA01AE74F19C}" type="slidenum">
              <a:rPr lang="zh-CN" altLang="en-US" smtClean="0"/>
              <a:t>‹#›</a:t>
            </a:fld>
            <a:endParaRPr lang="zh-CN" altLang="en-US"/>
          </a:p>
        </p:txBody>
      </p:sp>
    </p:spTree>
    <p:extLst>
      <p:ext uri="{BB962C8B-B14F-4D97-AF65-F5344CB8AC3E}">
        <p14:creationId xmlns:p14="http://schemas.microsoft.com/office/powerpoint/2010/main" val="259428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365127"/>
            <a:ext cx="4436269"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53616" y="1825625"/>
            <a:ext cx="443626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353615" y="6356352"/>
            <a:ext cx="1157288"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3"/>
          </p:nvPr>
        </p:nvSpPr>
        <p:spPr>
          <a:xfrm>
            <a:off x="1703785" y="6356352"/>
            <a:ext cx="1735931"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632597" y="6356352"/>
            <a:ext cx="1157288"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466DE52-F435-4CFD-AC91-EA01AE74F19C}" type="slidenum">
              <a:rPr lang="zh-CN" altLang="en-US" smtClean="0"/>
              <a:t>‹#›</a:t>
            </a:fld>
            <a:endParaRPr lang="zh-CN" altLang="en-US"/>
          </a:p>
        </p:txBody>
      </p:sp>
      <p:pic>
        <p:nvPicPr>
          <p:cNvPr id="7" name="图片 9">
            <a:extLst>
              <a:ext uri="{FF2B5EF4-FFF2-40B4-BE49-F238E27FC236}">
                <a16:creationId xmlns:a16="http://schemas.microsoft.com/office/drawing/2014/main" id="{DB8AF120-0B89-2215-5261-23196B8A47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flipH="1">
            <a:off x="-1708" y="0"/>
            <a:ext cx="5143500" cy="6858000"/>
          </a:xfrm>
          <a:prstGeom prst="rect">
            <a:avLst/>
          </a:prstGeom>
          <a:noFill/>
          <a:ln w="9525">
            <a:noFill/>
            <a:miter lim="800000"/>
            <a:headEnd/>
            <a:tailEnd/>
          </a:ln>
        </p:spPr>
      </p:pic>
    </p:spTree>
    <p:extLst>
      <p:ext uri="{BB962C8B-B14F-4D97-AF65-F5344CB8AC3E}">
        <p14:creationId xmlns:p14="http://schemas.microsoft.com/office/powerpoint/2010/main" val="3307599861"/>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365127"/>
            <a:ext cx="4436269"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53616" y="1825625"/>
            <a:ext cx="4436269"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353615" y="6356352"/>
            <a:ext cx="1157288"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DE87F652-9746-432F-9F46-428A02F0083C}" type="datetimeFigureOut">
              <a:rPr lang="zh-CN" altLang="en-US" smtClean="0"/>
              <a:t>2024/3/6</a:t>
            </a:fld>
            <a:endParaRPr lang="zh-CN" altLang="en-US"/>
          </a:p>
        </p:txBody>
      </p:sp>
      <p:sp>
        <p:nvSpPr>
          <p:cNvPr id="5" name="Footer Placeholder 4"/>
          <p:cNvSpPr>
            <a:spLocks noGrp="1"/>
          </p:cNvSpPr>
          <p:nvPr>
            <p:ph type="ftr" sz="quarter" idx="3"/>
          </p:nvPr>
        </p:nvSpPr>
        <p:spPr>
          <a:xfrm>
            <a:off x="1703785" y="6356352"/>
            <a:ext cx="1735931"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632597" y="6356352"/>
            <a:ext cx="1157288"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466DE52-F435-4CFD-AC91-EA01AE74F19C}" type="slidenum">
              <a:rPr lang="zh-CN" altLang="en-US" smtClean="0"/>
              <a:t>‹#›</a:t>
            </a:fld>
            <a:endParaRPr lang="zh-CN" altLang="en-US"/>
          </a:p>
        </p:txBody>
      </p:sp>
      <p:pic>
        <p:nvPicPr>
          <p:cNvPr id="7" name="图片 9">
            <a:extLst>
              <a:ext uri="{FF2B5EF4-FFF2-40B4-BE49-F238E27FC236}">
                <a16:creationId xmlns:a16="http://schemas.microsoft.com/office/drawing/2014/main" id="{4C85A299-BC01-91B7-DA4E-F982AA01B84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flipH="1">
            <a:off x="-1708" y="0"/>
            <a:ext cx="5143500" cy="6858000"/>
          </a:xfrm>
          <a:prstGeom prst="rect">
            <a:avLst/>
          </a:prstGeom>
          <a:noFill/>
          <a:ln w="9525">
            <a:noFill/>
            <a:miter lim="800000"/>
            <a:headEnd/>
            <a:tailEnd/>
          </a:ln>
        </p:spPr>
      </p:pic>
    </p:spTree>
    <p:extLst>
      <p:ext uri="{BB962C8B-B14F-4D97-AF65-F5344CB8AC3E}">
        <p14:creationId xmlns:p14="http://schemas.microsoft.com/office/powerpoint/2010/main" val="25103660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mailto:fengying.zhong@eurasiafintec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www.eurasiafintech.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l="-50000" r="-50000"/>
          </a:stretch>
        </a:blipFill>
        <a:effectLst/>
      </p:bgPr>
    </p:bg>
    <p:spTree>
      <p:nvGrpSpPr>
        <p:cNvPr id="1" name=""/>
        <p:cNvGrpSpPr/>
        <p:nvPr/>
      </p:nvGrpSpPr>
      <p:grpSpPr>
        <a:xfrm>
          <a:off x="0" y="0"/>
          <a:ext cx="0" cy="0"/>
          <a:chOff x="0" y="0"/>
          <a:chExt cx="0" cy="0"/>
        </a:xfrm>
      </p:grpSpPr>
      <p:pic>
        <p:nvPicPr>
          <p:cNvPr id="3" name="preview.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204543" y="1982391"/>
            <a:ext cx="342900" cy="342900"/>
          </a:xfrm>
          <a:prstGeom prst="rect">
            <a:avLst/>
          </a:prstGeom>
        </p:spPr>
      </p:pic>
      <p:pic>
        <p:nvPicPr>
          <p:cNvPr id="7" name="图片 6" descr="智先生数科logo-05">
            <a:extLst>
              <a:ext uri="{FF2B5EF4-FFF2-40B4-BE49-F238E27FC236}">
                <a16:creationId xmlns:a16="http://schemas.microsoft.com/office/drawing/2014/main" id="{36DD6F78-22BA-5D2C-8FAD-CB52D05E64E5}"/>
              </a:ext>
            </a:extLst>
          </p:cNvPr>
          <p:cNvPicPr>
            <a:picLocks noChangeAspect="1"/>
          </p:cNvPicPr>
          <p:nvPr/>
        </p:nvPicPr>
        <p:blipFill>
          <a:blip r:embed="rId7"/>
          <a:srcRect r="50192"/>
          <a:stretch>
            <a:fillRect/>
          </a:stretch>
        </p:blipFill>
        <p:spPr>
          <a:xfrm>
            <a:off x="129776" y="0"/>
            <a:ext cx="1466231" cy="726621"/>
          </a:xfrm>
          <a:prstGeom prst="rect">
            <a:avLst/>
          </a:prstGeom>
        </p:spPr>
      </p:pic>
      <p:sp>
        <p:nvSpPr>
          <p:cNvPr id="8" name="object 5">
            <a:extLst>
              <a:ext uri="{FF2B5EF4-FFF2-40B4-BE49-F238E27FC236}">
                <a16:creationId xmlns:a16="http://schemas.microsoft.com/office/drawing/2014/main" id="{C80A80B4-65A5-1589-8443-1473369998E6}"/>
              </a:ext>
            </a:extLst>
          </p:cNvPr>
          <p:cNvSpPr txBox="1"/>
          <p:nvPr/>
        </p:nvSpPr>
        <p:spPr>
          <a:xfrm>
            <a:off x="2175706" y="5589240"/>
            <a:ext cx="2808312" cy="96180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ct val="0"/>
              </a:spcBef>
              <a:spcAft>
                <a:spcPct val="0"/>
              </a:spcAft>
            </a:pPr>
            <a:r>
              <a:rPr sz="2000" spc="55" dirty="0">
                <a:latin typeface="Arial" panose="020B0604020202020204" pitchFamily="34" charset="0"/>
                <a:cs typeface="Arial" panose="020B0604020202020204" pitchFamily="34" charset="0"/>
              </a:rPr>
              <a:t>Interim</a:t>
            </a:r>
            <a:r>
              <a:rPr sz="2000" spc="41" dirty="0">
                <a:latin typeface="Arial" panose="020B0604020202020204" pitchFamily="34" charset="0"/>
                <a:cs typeface="Arial" panose="020B0604020202020204" pitchFamily="34" charset="0"/>
              </a:rPr>
              <a:t> </a:t>
            </a:r>
            <a:r>
              <a:rPr sz="2000" spc="55" dirty="0">
                <a:latin typeface="Arial" panose="020B0604020202020204" pitchFamily="34" charset="0"/>
                <a:cs typeface="Arial" panose="020B0604020202020204" pitchFamily="34" charset="0"/>
              </a:rPr>
              <a:t>Report</a:t>
            </a:r>
            <a:r>
              <a:rPr sz="2000" spc="58" dirty="0">
                <a:latin typeface="Arial" panose="020B0604020202020204" pitchFamily="34" charset="0"/>
                <a:cs typeface="Arial" panose="020B0604020202020204" pitchFamily="34" charset="0"/>
              </a:rPr>
              <a:t> </a:t>
            </a:r>
            <a:r>
              <a:rPr sz="2000" spc="50" dirty="0">
                <a:latin typeface="Arial" panose="020B0604020202020204" pitchFamily="34" charset="0"/>
                <a:cs typeface="Arial" panose="020B0604020202020204" pitchFamily="34" charset="0"/>
              </a:rPr>
              <a:t>Q</a:t>
            </a:r>
            <a:r>
              <a:rPr lang="en-US" sz="2000" spc="50" dirty="0">
                <a:latin typeface="Arial" panose="020B0604020202020204" pitchFamily="34" charset="0"/>
                <a:cs typeface="Arial" panose="020B0604020202020204" pitchFamily="34" charset="0"/>
              </a:rPr>
              <a:t>1</a:t>
            </a:r>
            <a:r>
              <a:rPr sz="2000" spc="69" dirty="0">
                <a:latin typeface="Arial" panose="020B0604020202020204" pitchFamily="34" charset="0"/>
                <a:cs typeface="Arial" panose="020B0604020202020204" pitchFamily="34" charset="0"/>
              </a:rPr>
              <a:t> </a:t>
            </a:r>
            <a:r>
              <a:rPr sz="2000" spc="49" dirty="0">
                <a:latin typeface="Arial" panose="020B0604020202020204" pitchFamily="34" charset="0"/>
                <a:cs typeface="Arial" panose="020B0604020202020204" pitchFamily="34" charset="0"/>
              </a:rPr>
              <a:t>2023</a:t>
            </a:r>
          </a:p>
          <a:p>
            <a:pPr marL="0" marR="0">
              <a:spcBef>
                <a:spcPts val="195"/>
              </a:spcBef>
              <a:spcAft>
                <a:spcPct val="0"/>
              </a:spcAft>
            </a:pPr>
            <a:r>
              <a:rPr sz="2000" spc="38" dirty="0" err="1">
                <a:latin typeface="Arial" panose="020B0604020202020204" pitchFamily="34" charset="0"/>
                <a:cs typeface="Arial" panose="020B0604020202020204" pitchFamily="34" charset="0"/>
              </a:rPr>
              <a:t>Eur</a:t>
            </a:r>
            <a:r>
              <a:rPr sz="2000" spc="40" dirty="0" err="1">
                <a:latin typeface="Arial" panose="020B0604020202020204" pitchFamily="34" charset="0"/>
                <a:cs typeface="Arial" panose="020B0604020202020204" pitchFamily="34" charset="0"/>
              </a:rPr>
              <a:t>Asia</a:t>
            </a:r>
            <a:r>
              <a:rPr sz="2000" spc="43" dirty="0">
                <a:latin typeface="Arial" panose="020B0604020202020204" pitchFamily="34" charset="0"/>
                <a:cs typeface="Arial" panose="020B0604020202020204" pitchFamily="34" charset="0"/>
              </a:rPr>
              <a:t> </a:t>
            </a:r>
            <a:r>
              <a:rPr lang="en-US" sz="2000" spc="43" dirty="0">
                <a:latin typeface="Arial" panose="020B0604020202020204" pitchFamily="34" charset="0"/>
                <a:cs typeface="Arial" panose="020B0604020202020204" pitchFamily="34" charset="0"/>
              </a:rPr>
              <a:t>F</a:t>
            </a:r>
            <a:r>
              <a:rPr lang="en-US" altLang="zh-CN" sz="2000" spc="43" dirty="0">
                <a:latin typeface="Arial" panose="020B0604020202020204" pitchFamily="34" charset="0"/>
                <a:cs typeface="Arial" panose="020B0604020202020204" pitchFamily="34" charset="0"/>
              </a:rPr>
              <a:t>intech </a:t>
            </a:r>
            <a:r>
              <a:rPr sz="2000" spc="40" dirty="0">
                <a:latin typeface="Arial" panose="020B0604020202020204" pitchFamily="34" charset="0"/>
                <a:cs typeface="Arial" panose="020B0604020202020204" pitchFamily="34" charset="0"/>
              </a:rPr>
              <a:t>AB</a:t>
            </a:r>
            <a:endParaRPr lang="en-US" sz="2000" spc="40" dirty="0">
              <a:latin typeface="Arial" panose="020B0604020202020204" pitchFamily="34" charset="0"/>
              <a:cs typeface="Arial" panose="020B0604020202020204" pitchFamily="34" charset="0"/>
            </a:endParaRPr>
          </a:p>
          <a:p>
            <a:pPr marL="0" marR="0">
              <a:spcBef>
                <a:spcPts val="100"/>
              </a:spcBef>
              <a:spcAft>
                <a:spcPct val="0"/>
              </a:spcAft>
            </a:pPr>
            <a:r>
              <a:rPr lang="nn-NO" sz="2000" dirty="0">
                <a:latin typeface="Arial" panose="020B0604020202020204" pitchFamily="34" charset="0"/>
                <a:cs typeface="Arial" panose="020B0604020202020204" pitchFamily="34" charset="0"/>
                <a:sym typeface="+mn-ea"/>
              </a:rPr>
              <a:t>Org. nr: 556959-2925</a:t>
            </a:r>
            <a:endParaRPr sz="2000" spc="40" dirty="0">
              <a:latin typeface="Arial" panose="020B0604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6ADF6F35-D029-A56A-C548-45BD7726E650}"/>
              </a:ext>
            </a:extLst>
          </p:cNvPr>
          <p:cNvSpPr txBox="1"/>
          <p:nvPr/>
        </p:nvSpPr>
        <p:spPr>
          <a:xfrm>
            <a:off x="3535595" y="476672"/>
            <a:ext cx="1445312" cy="132997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350"/>
              </a:lnSpc>
              <a:spcBef>
                <a:spcPct val="0"/>
              </a:spcBef>
              <a:spcAft>
                <a:spcPct val="0"/>
              </a:spcAft>
            </a:pPr>
            <a:r>
              <a:rPr lang="en-US" sz="7200" spc="187" dirty="0">
                <a:solidFill>
                  <a:srgbClr val="FFFFFF"/>
                </a:solidFill>
                <a:latin typeface="Arial" panose="020B0604020202020204" pitchFamily="34" charset="0"/>
                <a:cs typeface="Arial" panose="020B0604020202020204" pitchFamily="34" charset="0"/>
              </a:rPr>
              <a:t>Q3</a:t>
            </a:r>
            <a:endParaRPr sz="7200" spc="187" dirty="0">
              <a:solidFill>
                <a:srgbClr val="FFFFFF"/>
              </a:solidFill>
              <a:latin typeface="Arial" panose="020B0604020202020204" pitchFamily="34" charset="0"/>
              <a:cs typeface="Arial" panose="020B0604020202020204" pitchFamily="34" charset="0"/>
            </a:endParaRPr>
          </a:p>
        </p:txBody>
      </p:sp>
      <p:sp>
        <p:nvSpPr>
          <p:cNvPr id="6" name="object 4">
            <a:extLst>
              <a:ext uri="{FF2B5EF4-FFF2-40B4-BE49-F238E27FC236}">
                <a16:creationId xmlns:a16="http://schemas.microsoft.com/office/drawing/2014/main" id="{DB46FC1B-E993-743D-D59B-9BA72D32F779}"/>
              </a:ext>
            </a:extLst>
          </p:cNvPr>
          <p:cNvSpPr txBox="1"/>
          <p:nvPr/>
        </p:nvSpPr>
        <p:spPr>
          <a:xfrm>
            <a:off x="3954814" y="1806651"/>
            <a:ext cx="606874" cy="25648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1965"/>
              </a:lnSpc>
              <a:spcBef>
                <a:spcPct val="0"/>
              </a:spcBef>
              <a:spcAft>
                <a:spcPct val="0"/>
              </a:spcAft>
            </a:pPr>
            <a:r>
              <a:rPr sz="2000" spc="31" dirty="0">
                <a:solidFill>
                  <a:srgbClr val="FFFFFF"/>
                </a:solidFill>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409879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508521" y="3067969"/>
            <a:ext cx="1014231" cy="1141865"/>
            <a:chOff x="2681814" y="1929916"/>
            <a:chExt cx="1803077" cy="2029981"/>
          </a:xfrm>
        </p:grpSpPr>
        <p:cxnSp>
          <p:nvCxnSpPr>
            <p:cNvPr id="14" name="直接连接符 13"/>
            <p:cNvCxnSpPr/>
            <p:nvPr/>
          </p:nvCxnSpPr>
          <p:spPr>
            <a:xfrm>
              <a:off x="3264016" y="1935188"/>
              <a:ext cx="1163968" cy="17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681814" y="2980180"/>
              <a:ext cx="1731069" cy="105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248915" y="3954625"/>
              <a:ext cx="1235976" cy="527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48915" y="1929916"/>
              <a:ext cx="0" cy="20299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p:nvPr>
            <p:custDataLst>
              <p:tags r:id="rId1"/>
            </p:custDataLst>
            <p:extLst>
              <p:ext uri="{D42A27DB-BD31-4B8C-83A1-F6EECF244321}">
                <p14:modId xmlns:p14="http://schemas.microsoft.com/office/powerpoint/2010/main" val="4281669744"/>
              </p:ext>
            </p:extLst>
          </p:nvPr>
        </p:nvGraphicFramePr>
        <p:xfrm>
          <a:off x="290504" y="764704"/>
          <a:ext cx="4464496" cy="4938721"/>
        </p:xfrm>
        <a:graphic>
          <a:graphicData uri="http://schemas.openxmlformats.org/drawingml/2006/table">
            <a:tbl>
              <a:tblPr firstRow="1" bandRow="1">
                <a:tableStyleId>{5C22544A-7EE6-4342-B048-85BDC9FD1C3A}</a:tableStyleId>
              </a:tblPr>
              <a:tblGrid>
                <a:gridCol w="1403533">
                  <a:extLst>
                    <a:ext uri="{9D8B030D-6E8A-4147-A177-3AD203B41FA5}">
                      <a16:colId xmlns:a16="http://schemas.microsoft.com/office/drawing/2014/main" val="20000"/>
                    </a:ext>
                  </a:extLst>
                </a:gridCol>
                <a:gridCol w="745393">
                  <a:extLst>
                    <a:ext uri="{9D8B030D-6E8A-4147-A177-3AD203B41FA5}">
                      <a16:colId xmlns:a16="http://schemas.microsoft.com/office/drawing/2014/main" val="20001"/>
                    </a:ext>
                  </a:extLst>
                </a:gridCol>
                <a:gridCol w="974090">
                  <a:extLst>
                    <a:ext uri="{9D8B030D-6E8A-4147-A177-3AD203B41FA5}">
                      <a16:colId xmlns:a16="http://schemas.microsoft.com/office/drawing/2014/main" val="20002"/>
                    </a:ext>
                  </a:extLst>
                </a:gridCol>
                <a:gridCol w="737870">
                  <a:extLst>
                    <a:ext uri="{9D8B030D-6E8A-4147-A177-3AD203B41FA5}">
                      <a16:colId xmlns:a16="http://schemas.microsoft.com/office/drawing/2014/main" val="20003"/>
                    </a:ext>
                  </a:extLst>
                </a:gridCol>
                <a:gridCol w="603610">
                  <a:extLst>
                    <a:ext uri="{9D8B030D-6E8A-4147-A177-3AD203B41FA5}">
                      <a16:colId xmlns:a16="http://schemas.microsoft.com/office/drawing/2014/main" val="20004"/>
                    </a:ext>
                  </a:extLst>
                </a:gridCol>
              </a:tblGrid>
              <a:tr h="354754">
                <a:tc gridSpan="5">
                  <a:txBody>
                    <a:bodyPr/>
                    <a:lstStyle/>
                    <a:p>
                      <a:pPr marL="0" marR="0" algn="l">
                        <a:lnSpc>
                          <a:spcPts val="1480"/>
                        </a:lnSpc>
                        <a:spcBef>
                          <a:spcPct val="0"/>
                        </a:spcBef>
                        <a:spcAft>
                          <a:spcPct val="0"/>
                        </a:spcAft>
                      </a:pPr>
                      <a:r>
                        <a:rPr sz="1400" dirty="0">
                          <a:solidFill>
                            <a:schemeClr val="bg1"/>
                          </a:solidFill>
                          <a:latin typeface="Arial" panose="020B0604020202020204" pitchFamily="34" charset="0"/>
                          <a:cs typeface="Arial" panose="020B0604020202020204" pitchFamily="34" charset="0"/>
                          <a:sym typeface="+mn-ea"/>
                        </a:rPr>
                        <a:t>Consolidated Statement of Changes in Equity</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a:noFill/>
                  </a:tcPr>
                </a:tc>
                <a:tc hMerge="1">
                  <a:txBody>
                    <a:bodyPr/>
                    <a:lstStyle/>
                    <a:p>
                      <a:endParaRPr lang="zh-CN"/>
                    </a:p>
                  </a:txBody>
                  <a:tcPr>
                    <a:lnL w="12700" cmpd="sng">
                      <a:noFill/>
                    </a:lnL>
                  </a:tcPr>
                </a:tc>
                <a:tc hMerge="1">
                  <a:txBody>
                    <a:bodyPr/>
                    <a:lstStyle/>
                    <a:p>
                      <a:endParaRPr lang="zh-CN"/>
                    </a:p>
                  </a:txBody>
                  <a:tcPr/>
                </a:tc>
                <a:tc hMerge="1">
                  <a:txBody>
                    <a:bodyPr/>
                    <a:lstStyle/>
                    <a:p>
                      <a:endParaRPr lang="zh-CN"/>
                    </a:p>
                  </a:txBody>
                  <a:tcPr>
                    <a:noFill/>
                  </a:tcPr>
                </a:tc>
                <a:extLst>
                  <a:ext uri="{0D108BD9-81ED-4DB2-BD59-A6C34878D82A}">
                    <a16:rowId xmlns:a16="http://schemas.microsoft.com/office/drawing/2014/main" val="10000"/>
                  </a:ext>
                </a:extLst>
              </a:tr>
              <a:tr h="203777">
                <a:tc>
                  <a:txBody>
                    <a:bodyPr/>
                    <a:lstStyle/>
                    <a:p>
                      <a:pPr algn="l">
                        <a:buNone/>
                      </a:pP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sz="1000" dirty="0">
                        <a:solidFill>
                          <a:srgbClr val="FFFFFF"/>
                        </a:solidFill>
                        <a:latin typeface="Arial" panose="020B0604020202020204" pitchFamily="34" charset="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buNone/>
                      </a:pPr>
                      <a:endParaRPr lang="en-US" altLang="en-US" sz="1000" dirty="0">
                        <a:solidFill>
                          <a:srgbClr val="FFFFFF"/>
                        </a:solidFill>
                        <a:latin typeface="Arial" panose="020B0604020202020204" pitchFamily="34" charset="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buNone/>
                      </a:pPr>
                      <a:endParaRPr lang="en-US" altLang="en-US" sz="1000" dirty="0">
                        <a:solidFill>
                          <a:srgbClr val="FFFFFF"/>
                        </a:solidFill>
                        <a:latin typeface="Arial" panose="020B0604020202020204" pitchFamily="34" charset="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endParaRPr sz="1000" dirty="0">
                        <a:solidFill>
                          <a:srgbClr val="FFFFFF"/>
                        </a:solidFill>
                        <a:latin typeface="Arial" panose="020B0604020202020204" pitchFamily="34" charset="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3230">
                <a:tc>
                  <a:txBody>
                    <a:bodyPr/>
                    <a:lstStyle/>
                    <a:p>
                      <a:pPr algn="l">
                        <a:buNone/>
                      </a:pPr>
                      <a:r>
                        <a:rPr sz="800" dirty="0">
                          <a:solidFill>
                            <a:srgbClr val="FFFFFF"/>
                          </a:solidFill>
                          <a:latin typeface="Arial" panose="020B0604020202020204" pitchFamily="34" charset="0"/>
                          <a:cs typeface="BWBFUQ+TNACAA+SommetRoundedRegular" panose="02000500000000000000"/>
                          <a:sym typeface="+mn-ea"/>
                        </a:rPr>
                        <a:t>KSEK</a:t>
                      </a:r>
                      <a:endParaRPr lang="zh-CN" altLang="en-US" sz="8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sz="800" dirty="0">
                          <a:solidFill>
                            <a:srgbClr val="FFFFFF"/>
                          </a:solidFill>
                          <a:latin typeface="Arial" panose="020B0604020202020204" pitchFamily="34" charset="0"/>
                          <a:sym typeface="+mn-ea"/>
                        </a:rPr>
                        <a:t>Share</a:t>
                      </a:r>
                      <a:r>
                        <a:rPr lang="en-US" sz="800" dirty="0">
                          <a:solidFill>
                            <a:srgbClr val="FFFFFF"/>
                          </a:solidFill>
                          <a:latin typeface="Arial" panose="020B0604020202020204" pitchFamily="34" charset="0"/>
                          <a:sym typeface="+mn-ea"/>
                        </a:rPr>
                        <a:t> </a:t>
                      </a:r>
                      <a:r>
                        <a:rPr sz="800" dirty="0">
                          <a:solidFill>
                            <a:srgbClr val="FFFFFF"/>
                          </a:solidFill>
                          <a:latin typeface="Arial" panose="020B0604020202020204" pitchFamily="34" charset="0"/>
                          <a:sym typeface="+mn-ea"/>
                        </a:rPr>
                        <a:t>Capital</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buNone/>
                      </a:pPr>
                      <a:r>
                        <a:rPr lang="en-US" altLang="en-US" sz="800" dirty="0">
                          <a:solidFill>
                            <a:srgbClr val="FFFFFF"/>
                          </a:solidFill>
                          <a:latin typeface="Arial" panose="020B0604020202020204" pitchFamily="34" charset="0"/>
                          <a:sym typeface="+mn-ea"/>
                        </a:rPr>
                        <a:t>Additional paid-in capital</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buNone/>
                      </a:pPr>
                      <a:r>
                        <a:rPr lang="en-US" altLang="en-US" sz="800" dirty="0">
                          <a:solidFill>
                            <a:srgbClr val="FFFFFF"/>
                          </a:solidFill>
                          <a:latin typeface="Arial" panose="020B0604020202020204" pitchFamily="34" charset="0"/>
                          <a:sym typeface="+mn-ea"/>
                        </a:rPr>
                        <a:t>Retained</a:t>
                      </a:r>
                    </a:p>
                    <a:p>
                      <a:pPr marL="67945" marR="0" algn="r">
                        <a:lnSpc>
                          <a:spcPts val="1360"/>
                        </a:lnSpc>
                        <a:spcBef>
                          <a:spcPct val="0"/>
                        </a:spcBef>
                        <a:spcAft>
                          <a:spcPct val="0"/>
                        </a:spcAft>
                        <a:buNone/>
                      </a:pPr>
                      <a:r>
                        <a:rPr lang="en-US" altLang="en-US" sz="800" dirty="0">
                          <a:solidFill>
                            <a:srgbClr val="FFFFFF"/>
                          </a:solidFill>
                          <a:latin typeface="Arial" panose="020B0604020202020204" pitchFamily="34" charset="0"/>
                          <a:sym typeface="+mn-ea"/>
                        </a:rPr>
                        <a:t>earnings</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sz="800" dirty="0">
                          <a:solidFill>
                            <a:srgbClr val="FFFFFF"/>
                          </a:solidFill>
                          <a:latin typeface="Arial" panose="020B0604020202020204" pitchFamily="34" charset="0"/>
                          <a:sym typeface="+mn-ea"/>
                        </a:rPr>
                        <a:t>Total</a:t>
                      </a:r>
                    </a:p>
                    <a:p>
                      <a:pPr marL="67945" marR="0" algn="r">
                        <a:lnSpc>
                          <a:spcPts val="1360"/>
                        </a:lnSpc>
                        <a:spcBef>
                          <a:spcPct val="0"/>
                        </a:spcBef>
                        <a:spcAft>
                          <a:spcPct val="0"/>
                        </a:spcAft>
                      </a:pPr>
                      <a:r>
                        <a:rPr sz="800" dirty="0">
                          <a:solidFill>
                            <a:srgbClr val="FFFFFF"/>
                          </a:solidFill>
                          <a:latin typeface="Arial" panose="020B0604020202020204" pitchFamily="34" charset="0"/>
                          <a:sym typeface="+mn-ea"/>
                        </a:rPr>
                        <a:t>equity</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9992">
                <a:tc>
                  <a:txBody>
                    <a:bodyPr/>
                    <a:lstStyle/>
                    <a:p>
                      <a:pPr>
                        <a:buNone/>
                      </a:pPr>
                      <a:r>
                        <a:rPr lang="en-US" sz="800" dirty="0">
                          <a:solidFill>
                            <a:srgbClr val="FFFFFF"/>
                          </a:solidFill>
                          <a:latin typeface="Arial" panose="020B0604020202020204" pitchFamily="34" charset="0"/>
                          <a:cs typeface="BWBFUQ+TNACAA+SommetRoundedRegular" panose="02000500000000000000"/>
                          <a:sym typeface="+mn-ea"/>
                        </a:rPr>
                        <a:t>2023 Q3</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410">
                <a:tc>
                  <a:txBody>
                    <a:bodyPr/>
                    <a:lstStyle/>
                    <a:p>
                      <a:pPr marL="0" marR="0">
                        <a:lnSpc>
                          <a:spcPts val="1190"/>
                        </a:lnSpc>
                        <a:spcBef>
                          <a:spcPts val="215"/>
                        </a:spcBef>
                        <a:spcAft>
                          <a:spcPct val="0"/>
                        </a:spcAft>
                      </a:pPr>
                      <a:r>
                        <a:rPr sz="800" dirty="0">
                          <a:solidFill>
                            <a:schemeClr val="bg1"/>
                          </a:solidFill>
                          <a:latin typeface="Arial" panose="020B0604020202020204" pitchFamily="34" charset="0"/>
                          <a:cs typeface="Arial" panose="020B0604020202020204" pitchFamily="34" charset="0"/>
                          <a:sym typeface="+mn-ea"/>
                        </a:rPr>
                        <a:t>Opening balance 2023-01-01</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67,120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49,917</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117,037</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0491">
                <a:tc>
                  <a:txBody>
                    <a:bodyPr/>
                    <a:lstStyle/>
                    <a:p>
                      <a:pPr marL="0" marR="0">
                        <a:lnSpc>
                          <a:spcPts val="1320"/>
                        </a:lnSpc>
                        <a:spcBef>
                          <a:spcPct val="0"/>
                        </a:spcBef>
                        <a:spcAft>
                          <a:spcPct val="0"/>
                        </a:spcAft>
                      </a:pPr>
                      <a:r>
                        <a:rPr sz="800" dirty="0">
                          <a:solidFill>
                            <a:schemeClr val="bg1"/>
                          </a:solidFill>
                          <a:latin typeface="Arial" panose="020B0604020202020204" pitchFamily="34" charset="0"/>
                          <a:cs typeface="BWBFUQ+TNACAA+SommetRoundedRegular" panose="02000500000000000000"/>
                          <a:sym typeface="+mn-ea"/>
                        </a:rPr>
                        <a:t>Profit/loss for the period</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ClrTx/>
                        <a:buSzTx/>
                        <a:buFontTx/>
                        <a:buNone/>
                      </a:pPr>
                      <a:r>
                        <a:rPr lang="en-US" altLang="zh-CN" sz="800" b="0" dirty="0">
                          <a:solidFill>
                            <a:schemeClr val="bg1"/>
                          </a:solidFill>
                          <a:latin typeface="Arial" panose="020B0604020202020204" pitchFamily="34" charset="0"/>
                          <a:cs typeface="Arial" panose="020B0604020202020204" pitchFamily="34" charset="0"/>
                        </a:rPr>
                        <a:t>17,767 </a:t>
                      </a:r>
                    </a:p>
                  </a:txBody>
                  <a:tcPr marL="12700" marR="12700" marT="12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ClrTx/>
                        <a:buSzTx/>
                        <a:buFontTx/>
                        <a:buNone/>
                      </a:pPr>
                      <a:r>
                        <a:rPr lang="en-US" altLang="zh-CN" sz="800" b="0" dirty="0">
                          <a:solidFill>
                            <a:schemeClr val="bg1"/>
                          </a:solidFill>
                          <a:latin typeface="Arial" panose="020B0604020202020204" pitchFamily="34" charset="0"/>
                          <a:cs typeface="Arial" panose="020B0604020202020204" pitchFamily="34" charset="0"/>
                        </a:rPr>
                        <a:t>17,767 </a:t>
                      </a:r>
                    </a:p>
                  </a:txBody>
                  <a:tcPr marL="12700" marR="12700" marT="12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795">
                <a:tc>
                  <a:txBody>
                    <a:bodyPr/>
                    <a:lstStyle/>
                    <a:p>
                      <a:pPr marL="0" marR="0">
                        <a:lnSpc>
                          <a:spcPts val="1320"/>
                        </a:lnSpc>
                        <a:spcBef>
                          <a:spcPct val="0"/>
                        </a:spcBef>
                        <a:spcAft>
                          <a:spcPct val="0"/>
                        </a:spcAft>
                      </a:pPr>
                      <a:r>
                        <a:rPr sz="800" dirty="0">
                          <a:solidFill>
                            <a:schemeClr val="bg1"/>
                          </a:solidFill>
                          <a:latin typeface="Arial" panose="020B0604020202020204" pitchFamily="34" charset="0"/>
                          <a:cs typeface="BWBFUQ+TNACAA+SommetRoundedRegular" panose="02000500000000000000"/>
                          <a:sym typeface="+mn-ea"/>
                        </a:rPr>
                        <a:t>Conversion difference</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2155</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sym typeface="+mn-ea"/>
                        </a:rPr>
                        <a:t>2155</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0355">
                <a:tc>
                  <a:txBody>
                    <a:bodyPr/>
                    <a:lstStyle/>
                    <a:p>
                      <a:pPr marL="0" marR="0">
                        <a:lnSpc>
                          <a:spcPts val="1320"/>
                        </a:lnSpc>
                        <a:spcBef>
                          <a:spcPct val="0"/>
                        </a:spcBef>
                        <a:spcAft>
                          <a:spcPct val="0"/>
                        </a:spcAft>
                      </a:pPr>
                      <a:r>
                        <a:rPr sz="800">
                          <a:solidFill>
                            <a:schemeClr val="bg1"/>
                          </a:solidFill>
                          <a:latin typeface="Arial" panose="020B0604020202020204" pitchFamily="34" charset="0"/>
                          <a:cs typeface="BWBFUQ+TNACAA+SommetRoundedRegular" panose="02000500000000000000"/>
                          <a:sym typeface="+mn-ea"/>
                        </a:rPr>
                        <a:t>Closing balance 2023-0</a:t>
                      </a:r>
                      <a:r>
                        <a:rPr lang="en-US" sz="800">
                          <a:solidFill>
                            <a:schemeClr val="bg1"/>
                          </a:solidFill>
                          <a:latin typeface="Arial" panose="020B0604020202020204" pitchFamily="34" charset="0"/>
                          <a:cs typeface="BWBFUQ+TNACAA+SommetRoundedRegular" panose="02000500000000000000"/>
                          <a:sym typeface="+mn-ea"/>
                        </a:rPr>
                        <a:t>9</a:t>
                      </a:r>
                      <a:r>
                        <a:rPr sz="800">
                          <a:solidFill>
                            <a:schemeClr val="bg1"/>
                          </a:solidFill>
                          <a:latin typeface="Arial" panose="020B0604020202020204" pitchFamily="34" charset="0"/>
                          <a:cs typeface="BWBFUQ+TNACAA+SommetRoundedRegular" panose="02000500000000000000"/>
                          <a:sym typeface="+mn-ea"/>
                        </a:rPr>
                        <a:t>-3</a:t>
                      </a:r>
                      <a:r>
                        <a:rPr lang="en-US" sz="800">
                          <a:solidFill>
                            <a:schemeClr val="bg1"/>
                          </a:solidFill>
                          <a:latin typeface="Arial" panose="020B0604020202020204" pitchFamily="34" charset="0"/>
                          <a:cs typeface="BWBFUQ+TNACAA+SommetRoundedRegular" panose="02000500000000000000"/>
                          <a:sym typeface="+mn-ea"/>
                        </a:rPr>
                        <a:t>0</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sym typeface="+mn-ea"/>
                        </a:rPr>
                        <a:t>67,120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ClrTx/>
                        <a:buSzTx/>
                        <a:buFontTx/>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ClrTx/>
                        <a:buSzTx/>
                        <a:buFontTx/>
                        <a:buNone/>
                      </a:pPr>
                      <a:r>
                        <a:rPr lang="en-US" altLang="zh-CN" sz="800" b="0" dirty="0">
                          <a:solidFill>
                            <a:schemeClr val="bg1"/>
                          </a:solidFill>
                          <a:latin typeface="Arial" panose="020B0604020202020204" pitchFamily="34" charset="0"/>
                          <a:cs typeface="Arial" panose="020B0604020202020204" pitchFamily="34" charset="0"/>
                        </a:rPr>
                        <a:t>69839 </a:t>
                      </a:r>
                    </a:p>
                  </a:txBody>
                  <a:tcPr marL="12700" marR="12700" marT="12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136959</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9070">
                <a:tc>
                  <a:txBody>
                    <a:bodyPr/>
                    <a:lstStyle/>
                    <a:p>
                      <a:pPr>
                        <a:buNone/>
                      </a:pPr>
                      <a:endParaRPr sz="800" dirty="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7763">
                <a:tc>
                  <a:txBody>
                    <a:bodyPr/>
                    <a:lstStyle/>
                    <a:p>
                      <a:pPr>
                        <a:buNone/>
                      </a:pPr>
                      <a:endParaRPr sz="800" dirty="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7763">
                <a:tc>
                  <a:txBody>
                    <a:bodyPr/>
                    <a:lstStyle/>
                    <a:p>
                      <a:pPr>
                        <a:buNone/>
                      </a:pPr>
                      <a:endParaRPr sz="800" dirty="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7763">
                <a:tc>
                  <a:txBody>
                    <a:bodyPr/>
                    <a:lstStyle/>
                    <a:p>
                      <a:pPr>
                        <a:buNone/>
                      </a:pPr>
                      <a:endParaRPr sz="800" dirty="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60987">
                <a:tc>
                  <a:txBody>
                    <a:bodyPr/>
                    <a:lstStyle/>
                    <a:p>
                      <a:pPr algn="l">
                        <a:buNone/>
                      </a:pPr>
                      <a:r>
                        <a:rPr sz="800" dirty="0">
                          <a:solidFill>
                            <a:srgbClr val="FFFFFF"/>
                          </a:solidFill>
                          <a:latin typeface="Arial" panose="020B0604020202020204" pitchFamily="34" charset="0"/>
                          <a:cs typeface="BWBFUQ+TNACAA+SommetRoundedRegular" panose="02000500000000000000"/>
                          <a:sym typeface="+mn-ea"/>
                        </a:rPr>
                        <a:t>KSEK</a:t>
                      </a:r>
                      <a:endParaRPr lang="zh-CN" altLang="en-US" sz="8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sz="800" dirty="0">
                          <a:solidFill>
                            <a:srgbClr val="FFFFFF"/>
                          </a:solidFill>
                          <a:latin typeface="Arial" panose="020B0604020202020204" pitchFamily="34" charset="0"/>
                          <a:sym typeface="+mn-ea"/>
                        </a:rPr>
                        <a:t>Share</a:t>
                      </a:r>
                      <a:r>
                        <a:rPr lang="en-US" sz="800" dirty="0">
                          <a:solidFill>
                            <a:srgbClr val="FFFFFF"/>
                          </a:solidFill>
                          <a:latin typeface="Arial" panose="020B0604020202020204" pitchFamily="34" charset="0"/>
                          <a:sym typeface="+mn-ea"/>
                        </a:rPr>
                        <a:t> </a:t>
                      </a:r>
                      <a:r>
                        <a:rPr sz="800" dirty="0">
                          <a:solidFill>
                            <a:srgbClr val="FFFFFF"/>
                          </a:solidFill>
                          <a:latin typeface="Arial" panose="020B0604020202020204" pitchFamily="34" charset="0"/>
                          <a:sym typeface="+mn-ea"/>
                        </a:rPr>
                        <a:t>Capital</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buNone/>
                      </a:pPr>
                      <a:r>
                        <a:rPr lang="en-US" altLang="en-US" sz="800" dirty="0">
                          <a:solidFill>
                            <a:srgbClr val="FFFFFF"/>
                          </a:solidFill>
                          <a:latin typeface="Arial" panose="020B0604020202020204" pitchFamily="34" charset="0"/>
                          <a:sym typeface="+mn-ea"/>
                        </a:rPr>
                        <a:t>Additional paid-in capital</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buNone/>
                      </a:pPr>
                      <a:r>
                        <a:rPr lang="en-US" altLang="en-US" sz="800" dirty="0">
                          <a:solidFill>
                            <a:srgbClr val="FFFFFF"/>
                          </a:solidFill>
                          <a:latin typeface="Arial" panose="020B0604020202020204" pitchFamily="34" charset="0"/>
                          <a:sym typeface="+mn-ea"/>
                        </a:rPr>
                        <a:t>Retained</a:t>
                      </a:r>
                    </a:p>
                    <a:p>
                      <a:pPr marL="67945" marR="0" algn="r">
                        <a:lnSpc>
                          <a:spcPts val="1360"/>
                        </a:lnSpc>
                        <a:spcBef>
                          <a:spcPct val="0"/>
                        </a:spcBef>
                        <a:spcAft>
                          <a:spcPct val="0"/>
                        </a:spcAft>
                        <a:buNone/>
                      </a:pPr>
                      <a:r>
                        <a:rPr lang="en-US" altLang="en-US" sz="800" dirty="0">
                          <a:solidFill>
                            <a:srgbClr val="FFFFFF"/>
                          </a:solidFill>
                          <a:latin typeface="Arial" panose="020B0604020202020204" pitchFamily="34" charset="0"/>
                          <a:sym typeface="+mn-ea"/>
                        </a:rPr>
                        <a:t>earnings</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sz="800" dirty="0">
                          <a:solidFill>
                            <a:srgbClr val="FFFFFF"/>
                          </a:solidFill>
                          <a:latin typeface="Arial" panose="020B0604020202020204" pitchFamily="34" charset="0"/>
                          <a:sym typeface="+mn-ea"/>
                        </a:rPr>
                        <a:t>Total</a:t>
                      </a:r>
                    </a:p>
                    <a:p>
                      <a:pPr marL="67945" marR="0" algn="r">
                        <a:lnSpc>
                          <a:spcPts val="1360"/>
                        </a:lnSpc>
                        <a:spcBef>
                          <a:spcPct val="0"/>
                        </a:spcBef>
                        <a:spcAft>
                          <a:spcPct val="0"/>
                        </a:spcAft>
                      </a:pPr>
                      <a:r>
                        <a:rPr sz="800" dirty="0">
                          <a:solidFill>
                            <a:srgbClr val="FFFFFF"/>
                          </a:solidFill>
                          <a:latin typeface="Arial" panose="020B0604020202020204" pitchFamily="34" charset="0"/>
                          <a:sym typeface="+mn-ea"/>
                        </a:rPr>
                        <a:t>equity</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79705">
                <a:tc>
                  <a:txBody>
                    <a:bodyPr/>
                    <a:lstStyle/>
                    <a:p>
                      <a:pPr>
                        <a:buNone/>
                      </a:pPr>
                      <a:r>
                        <a:rPr lang="en-US" sz="800" dirty="0">
                          <a:solidFill>
                            <a:schemeClr val="bg1"/>
                          </a:solidFill>
                          <a:latin typeface="Arial" panose="020B0604020202020204" pitchFamily="34" charset="0"/>
                          <a:cs typeface="BWBFUQ+TNACAA+SommetRoundedRegular" panose="02000500000000000000"/>
                          <a:sym typeface="+mn-ea"/>
                        </a:rPr>
                        <a:t>2022Q3</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22522">
                <a:tc>
                  <a:txBody>
                    <a:bodyPr/>
                    <a:lstStyle/>
                    <a:p>
                      <a:pPr marL="0" marR="0">
                        <a:lnSpc>
                          <a:spcPts val="1190"/>
                        </a:lnSpc>
                        <a:spcBef>
                          <a:spcPts val="215"/>
                        </a:spcBef>
                        <a:spcAft>
                          <a:spcPct val="0"/>
                        </a:spcAft>
                      </a:pPr>
                      <a:r>
                        <a:rPr sz="800" dirty="0">
                          <a:solidFill>
                            <a:schemeClr val="bg1"/>
                          </a:solidFill>
                          <a:latin typeface="Arial" panose="020B0604020202020204" pitchFamily="34" charset="0"/>
                          <a:cs typeface="Arial" panose="020B0604020202020204" pitchFamily="34" charset="0"/>
                          <a:sym typeface="+mn-ea"/>
                        </a:rPr>
                        <a:t>Opening balance 202</a:t>
                      </a:r>
                      <a:r>
                        <a:rPr lang="en-US" sz="800" dirty="0">
                          <a:solidFill>
                            <a:schemeClr val="bg1"/>
                          </a:solidFill>
                          <a:latin typeface="Arial" panose="020B0604020202020204" pitchFamily="34" charset="0"/>
                          <a:cs typeface="Arial" panose="020B0604020202020204" pitchFamily="34" charset="0"/>
                          <a:sym typeface="+mn-ea"/>
                        </a:rPr>
                        <a:t>2</a:t>
                      </a:r>
                      <a:r>
                        <a:rPr sz="800" dirty="0">
                          <a:solidFill>
                            <a:schemeClr val="bg1"/>
                          </a:solidFill>
                          <a:latin typeface="Arial" panose="020B0604020202020204" pitchFamily="34" charset="0"/>
                          <a:cs typeface="Arial" panose="020B0604020202020204" pitchFamily="34" charset="0"/>
                          <a:sym typeface="+mn-ea"/>
                        </a:rPr>
                        <a:t>-01-01</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67,120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a:solidFill>
                            <a:schemeClr val="bg1"/>
                          </a:solidFill>
                          <a:latin typeface="Arial" panose="020B0604020202020204" pitchFamily="34" charset="0"/>
                          <a:cs typeface="Arial" panose="020B0604020202020204" pitchFamily="34" charset="0"/>
                        </a:rPr>
                        <a:t>23,448</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90,568</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00990">
                <a:tc>
                  <a:txBody>
                    <a:bodyPr/>
                    <a:lstStyle/>
                    <a:p>
                      <a:pPr marL="0" marR="0">
                        <a:lnSpc>
                          <a:spcPts val="1320"/>
                        </a:lnSpc>
                        <a:spcBef>
                          <a:spcPct val="0"/>
                        </a:spcBef>
                        <a:spcAft>
                          <a:spcPct val="0"/>
                        </a:spcAft>
                      </a:pPr>
                      <a:r>
                        <a:rPr sz="800">
                          <a:solidFill>
                            <a:schemeClr val="bg1"/>
                          </a:solidFill>
                          <a:latin typeface="Arial" panose="020B0604020202020204" pitchFamily="34" charset="0"/>
                          <a:cs typeface="BWBFUQ+TNACAA+SommetRoundedRegular" panose="02000500000000000000"/>
                          <a:sym typeface="+mn-ea"/>
                        </a:rPr>
                        <a:t>Profit/loss for the period</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ClrTx/>
                        <a:buSzTx/>
                        <a:buFontTx/>
                        <a:buNone/>
                      </a:pPr>
                      <a:r>
                        <a:rPr lang="en-US" altLang="zh-CN" sz="800" b="0" dirty="0">
                          <a:solidFill>
                            <a:schemeClr val="bg1"/>
                          </a:solidFill>
                          <a:latin typeface="Arial" panose="020B0604020202020204" pitchFamily="34" charset="0"/>
                          <a:cs typeface="Arial" panose="020B0604020202020204" pitchFamily="34" charset="0"/>
                        </a:rPr>
                        <a:t>16,842 </a:t>
                      </a:r>
                    </a:p>
                  </a:txBody>
                  <a:tcPr marL="12700" marR="12700" marT="12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ClrTx/>
                        <a:buSzTx/>
                        <a:buFontTx/>
                        <a:buNone/>
                      </a:pPr>
                      <a:r>
                        <a:rPr lang="en-US" altLang="zh-CN" sz="800" b="0" dirty="0">
                          <a:solidFill>
                            <a:schemeClr val="bg1"/>
                          </a:solidFill>
                          <a:latin typeface="Arial" panose="020B0604020202020204" pitchFamily="34" charset="0"/>
                          <a:cs typeface="Arial" panose="020B0604020202020204" pitchFamily="34" charset="0"/>
                        </a:rPr>
                        <a:t>16,842 </a:t>
                      </a:r>
                    </a:p>
                  </a:txBody>
                  <a:tcPr marL="12700" marR="12700" marT="127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2725">
                <a:tc>
                  <a:txBody>
                    <a:bodyPr/>
                    <a:lstStyle/>
                    <a:p>
                      <a:pPr marL="0" marR="0">
                        <a:lnSpc>
                          <a:spcPts val="1320"/>
                        </a:lnSpc>
                        <a:spcBef>
                          <a:spcPct val="0"/>
                        </a:spcBef>
                        <a:spcAft>
                          <a:spcPct val="0"/>
                        </a:spcAft>
                      </a:pPr>
                      <a:r>
                        <a:rPr sz="800">
                          <a:solidFill>
                            <a:schemeClr val="bg1"/>
                          </a:solidFill>
                          <a:latin typeface="Arial" panose="020B0604020202020204" pitchFamily="34" charset="0"/>
                          <a:cs typeface="BWBFUQ+TNACAA+SommetRoundedRegular" panose="02000500000000000000"/>
                          <a:sym typeface="+mn-ea"/>
                        </a:rPr>
                        <a:t>Conversion difference</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10607</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sym typeface="+mn-ea"/>
                        </a:rPr>
                        <a:t>10607</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300990">
                <a:tc>
                  <a:txBody>
                    <a:bodyPr/>
                    <a:lstStyle/>
                    <a:p>
                      <a:pPr marL="0" marR="0">
                        <a:lnSpc>
                          <a:spcPts val="1320"/>
                        </a:lnSpc>
                        <a:spcBef>
                          <a:spcPct val="0"/>
                        </a:spcBef>
                        <a:spcAft>
                          <a:spcPct val="0"/>
                        </a:spcAft>
                      </a:pPr>
                      <a:r>
                        <a:rPr sz="800">
                          <a:solidFill>
                            <a:schemeClr val="bg1"/>
                          </a:solidFill>
                          <a:latin typeface="Arial" panose="020B0604020202020204" pitchFamily="34" charset="0"/>
                          <a:cs typeface="BWBFUQ+TNACAA+SommetRoundedRegular" panose="02000500000000000000"/>
                          <a:sym typeface="+mn-ea"/>
                        </a:rPr>
                        <a:t>Closing balance 202</a:t>
                      </a:r>
                      <a:r>
                        <a:rPr lang="en-US" sz="800">
                          <a:solidFill>
                            <a:schemeClr val="bg1"/>
                          </a:solidFill>
                          <a:latin typeface="Arial" panose="020B0604020202020204" pitchFamily="34" charset="0"/>
                          <a:cs typeface="BWBFUQ+TNACAA+SommetRoundedRegular" panose="02000500000000000000"/>
                          <a:sym typeface="+mn-ea"/>
                        </a:rPr>
                        <a:t>2</a:t>
                      </a:r>
                      <a:r>
                        <a:rPr sz="800">
                          <a:solidFill>
                            <a:schemeClr val="bg1"/>
                          </a:solidFill>
                          <a:latin typeface="Arial" panose="020B0604020202020204" pitchFamily="34" charset="0"/>
                          <a:cs typeface="BWBFUQ+TNACAA+SommetRoundedRegular" panose="02000500000000000000"/>
                          <a:sym typeface="+mn-ea"/>
                        </a:rPr>
                        <a:t>-0</a:t>
                      </a:r>
                      <a:r>
                        <a:rPr lang="en-US" sz="800">
                          <a:solidFill>
                            <a:schemeClr val="bg1"/>
                          </a:solidFill>
                          <a:latin typeface="Arial" panose="020B0604020202020204" pitchFamily="34" charset="0"/>
                          <a:cs typeface="BWBFUQ+TNACAA+SommetRoundedRegular" panose="02000500000000000000"/>
                          <a:sym typeface="+mn-ea"/>
                        </a:rPr>
                        <a:t>6</a:t>
                      </a:r>
                      <a:r>
                        <a:rPr sz="800">
                          <a:solidFill>
                            <a:schemeClr val="bg1"/>
                          </a:solidFill>
                          <a:latin typeface="Arial" panose="020B0604020202020204" pitchFamily="34" charset="0"/>
                          <a:cs typeface="BWBFUQ+TNACAA+SommetRoundedRegular" panose="02000500000000000000"/>
                          <a:sym typeface="+mn-ea"/>
                        </a:rPr>
                        <a:t>-3</a:t>
                      </a:r>
                      <a:r>
                        <a:rPr lang="en-US" sz="800">
                          <a:solidFill>
                            <a:schemeClr val="bg1"/>
                          </a:solidFill>
                          <a:latin typeface="Arial" panose="020B0604020202020204" pitchFamily="34" charset="0"/>
                          <a:cs typeface="BWBFUQ+TNACAA+SommetRoundedRegular" panose="02000500000000000000"/>
                          <a:sym typeface="+mn-ea"/>
                        </a:rPr>
                        <a:t>0</a:t>
                      </a: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sym typeface="+mn-ea"/>
                        </a:rPr>
                        <a:t>67,120</a:t>
                      </a:r>
                      <a:endParaRPr lang="en-US" altLang="zh-CN" sz="8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50897</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800" dirty="0">
                          <a:solidFill>
                            <a:schemeClr val="bg1"/>
                          </a:solidFill>
                          <a:latin typeface="Arial" panose="020B0604020202020204" pitchFamily="34" charset="0"/>
                          <a:cs typeface="Arial" panose="020B0604020202020204" pitchFamily="34" charset="0"/>
                        </a:rPr>
                        <a:t>118017</a:t>
                      </a:r>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587030" y="3985936"/>
            <a:ext cx="1223412" cy="248209"/>
          </a:xfrm>
          <a:prstGeom prst="rect">
            <a:avLst/>
          </a:prstGeom>
          <a:noFill/>
        </p:spPr>
        <p:txBody>
          <a:bodyPr wrap="none" rtlCol="0">
            <a:spAutoFit/>
          </a:bodyPr>
          <a:lstStyle/>
          <a:p>
            <a:r>
              <a:rPr lang="zh-CN" altLang="en-US" sz="1015" dirty="0">
                <a:solidFill>
                  <a:schemeClr val="tx2"/>
                </a:solidFill>
                <a:cs typeface="+mn-ea"/>
                <a:sym typeface="+mn-lt"/>
              </a:rPr>
              <a:t>点击输入标题文字</a:t>
            </a:r>
          </a:p>
        </p:txBody>
      </p:sp>
      <p:graphicFrame>
        <p:nvGraphicFramePr>
          <p:cNvPr id="20" name="表格 19"/>
          <p:cNvGraphicFramePr/>
          <p:nvPr>
            <p:custDataLst>
              <p:tags r:id="rId1"/>
            </p:custDataLst>
            <p:extLst>
              <p:ext uri="{D42A27DB-BD31-4B8C-83A1-F6EECF244321}">
                <p14:modId xmlns:p14="http://schemas.microsoft.com/office/powerpoint/2010/main" val="2568994743"/>
              </p:ext>
            </p:extLst>
          </p:nvPr>
        </p:nvGraphicFramePr>
        <p:xfrm>
          <a:off x="261856" y="1268760"/>
          <a:ext cx="4619787" cy="4175482"/>
        </p:xfrm>
        <a:graphic>
          <a:graphicData uri="http://schemas.openxmlformats.org/drawingml/2006/table">
            <a:tbl>
              <a:tblPr firstRow="1" bandRow="1">
                <a:tableStyleId>{5C22544A-7EE6-4342-B048-85BDC9FD1C3A}</a:tableStyleId>
              </a:tblPr>
              <a:tblGrid>
                <a:gridCol w="2159635">
                  <a:extLst>
                    <a:ext uri="{9D8B030D-6E8A-4147-A177-3AD203B41FA5}">
                      <a16:colId xmlns:a16="http://schemas.microsoft.com/office/drawing/2014/main" val="20000"/>
                    </a:ext>
                  </a:extLst>
                </a:gridCol>
                <a:gridCol w="858520">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792007">
                  <a:extLst>
                    <a:ext uri="{9D8B030D-6E8A-4147-A177-3AD203B41FA5}">
                      <a16:colId xmlns:a16="http://schemas.microsoft.com/office/drawing/2014/main" val="20003"/>
                    </a:ext>
                  </a:extLst>
                </a:gridCol>
              </a:tblGrid>
              <a:tr h="216767">
                <a:tc gridSpan="4">
                  <a:txBody>
                    <a:bodyPr/>
                    <a:lstStyle/>
                    <a:p>
                      <a:pPr marL="0" marR="0" algn="l">
                        <a:lnSpc>
                          <a:spcPts val="1480"/>
                        </a:lnSpc>
                        <a:spcBef>
                          <a:spcPct val="0"/>
                        </a:spcBef>
                        <a:spcAft>
                          <a:spcPct val="0"/>
                        </a:spcAft>
                      </a:pPr>
                      <a:r>
                        <a:rPr sz="1800" dirty="0">
                          <a:solidFill>
                            <a:schemeClr val="bg1"/>
                          </a:solidFill>
                          <a:latin typeface="Arial" panose="020B0604020202020204" pitchFamily="34" charset="0"/>
                          <a:cs typeface="Arial" panose="020B0604020202020204" pitchFamily="34" charset="0"/>
                          <a:sym typeface="+mn-ea"/>
                        </a:rPr>
                        <a:t>Consolidated Cash Flow</a:t>
                      </a:r>
                    </a:p>
                  </a:txBody>
                  <a:tcPr marL="56681" marR="56681" marT="28341" marB="2834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zh-CN"/>
                    </a:p>
                  </a:txBody>
                  <a:tcPr>
                    <a:noFill/>
                  </a:tcPr>
                </a:tc>
                <a:tc hMerge="1">
                  <a:txBody>
                    <a:bodyPr/>
                    <a:lstStyle/>
                    <a:p>
                      <a:endParaRPr lang="zh-CN"/>
                    </a:p>
                  </a:txBody>
                  <a:tcPr>
                    <a:noFill/>
                  </a:tcPr>
                </a:tc>
                <a:tc hMerge="1">
                  <a:txBody>
                    <a:bodyPr/>
                    <a:lstStyle/>
                    <a:p>
                      <a:endParaRPr lang="zh-CN"/>
                    </a:p>
                  </a:txBody>
                  <a:tcPr>
                    <a:noFill/>
                  </a:tcPr>
                </a:tc>
                <a:extLst>
                  <a:ext uri="{0D108BD9-81ED-4DB2-BD59-A6C34878D82A}">
                    <a16:rowId xmlns:a16="http://schemas.microsoft.com/office/drawing/2014/main" val="10000"/>
                  </a:ext>
                </a:extLst>
              </a:tr>
              <a:tr h="178640">
                <a:tc>
                  <a:txBody>
                    <a:bodyPr/>
                    <a:lstStyle/>
                    <a:p>
                      <a:pPr>
                        <a:buNone/>
                      </a:pPr>
                      <a:endParaRPr lang="zh-CN" altLang="en-US" sz="6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buNone/>
                      </a:pPr>
                      <a:endParaRPr lang="en-US" sz="600" dirty="0">
                        <a:solidFill>
                          <a:srgbClr val="FFFFFF"/>
                        </a:solidFill>
                        <a:latin typeface="Arial" panose="020B0604020202020204" pitchFamily="34" charset="0"/>
                        <a:sym typeface="+mn-ea"/>
                      </a:endParaRPr>
                    </a:p>
                  </a:txBody>
                  <a:tcPr marL="56681" marR="56681" marT="28341" marB="2834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2545" marR="0" algn="ctr">
                        <a:lnSpc>
                          <a:spcPts val="1360"/>
                        </a:lnSpc>
                        <a:spcBef>
                          <a:spcPct val="0"/>
                        </a:spcBef>
                        <a:spcAft>
                          <a:spcPct val="0"/>
                        </a:spcAft>
                      </a:pPr>
                      <a:endParaRPr lang="en-US" sz="600">
                        <a:solidFill>
                          <a:srgbClr val="FFFFFF"/>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67945" marR="0" algn="ctr">
                        <a:lnSpc>
                          <a:spcPts val="1360"/>
                        </a:lnSpc>
                        <a:spcBef>
                          <a:spcPct val="0"/>
                        </a:spcBef>
                        <a:spcAft>
                          <a:spcPct val="0"/>
                        </a:spcAft>
                      </a:pPr>
                      <a:endParaRPr lang="en-US" sz="600" dirty="0">
                        <a:solidFill>
                          <a:srgbClr val="FFFFFF"/>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245">
                <a:tc>
                  <a:txBody>
                    <a:bodyPr/>
                    <a:lstStyle/>
                    <a:p>
                      <a:pPr>
                        <a:buNone/>
                      </a:pPr>
                      <a:endParaRPr lang="zh-CN" altLang="en-US" sz="1100" b="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1100" b="0" dirty="0">
                          <a:solidFill>
                            <a:srgbClr val="FFFFFF"/>
                          </a:solidFill>
                          <a:latin typeface="Arial" panose="020B0604020202020204" pitchFamily="34" charset="0"/>
                          <a:sym typeface="+mn-ea"/>
                        </a:rPr>
                        <a:t>Jan-</a:t>
                      </a:r>
                      <a:r>
                        <a:rPr lang="en-US" altLang="zh-CN" sz="1100" dirty="0">
                          <a:solidFill>
                            <a:schemeClr val="bg1"/>
                          </a:solidFill>
                          <a:latin typeface="Arial" panose="020B0604020202020204" pitchFamily="34" charset="0"/>
                          <a:cs typeface="Arial" panose="020B0604020202020204" pitchFamily="34" charset="0"/>
                          <a:sym typeface="+mn-ea"/>
                        </a:rPr>
                        <a:t>Sep</a:t>
                      </a:r>
                      <a:endParaRPr lang="en-US" sz="1100" b="0" dirty="0">
                        <a:solidFill>
                          <a:srgbClr val="FFFFFF"/>
                        </a:solidFill>
                        <a:latin typeface="Arial" panose="020B0604020202020204" pitchFamily="34" charset="0"/>
                        <a:sym typeface="+mn-ea"/>
                      </a:endParaRPr>
                    </a:p>
                  </a:txBody>
                  <a:tcPr marL="56681" marR="56681" marT="28341" marB="28341" anchor="b">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545" marR="0" algn="r">
                        <a:lnSpc>
                          <a:spcPts val="1360"/>
                        </a:lnSpc>
                        <a:spcBef>
                          <a:spcPct val="0"/>
                        </a:spcBef>
                        <a:spcAft>
                          <a:spcPct val="0"/>
                        </a:spcAft>
                      </a:pPr>
                      <a:r>
                        <a:rPr lang="en-US" altLang="zh-CN" sz="1100" b="0" dirty="0">
                          <a:solidFill>
                            <a:srgbClr val="FFFFFF"/>
                          </a:solidFill>
                          <a:latin typeface="Arial" panose="020B0604020202020204" pitchFamily="34" charset="0"/>
                          <a:sym typeface="+mn-ea"/>
                        </a:rPr>
                        <a:t>Jan-</a:t>
                      </a:r>
                      <a:r>
                        <a:rPr lang="en-US" altLang="zh-CN" sz="1100" dirty="0">
                          <a:solidFill>
                            <a:schemeClr val="bg1"/>
                          </a:solidFill>
                          <a:latin typeface="Arial" panose="020B0604020202020204" pitchFamily="34" charset="0"/>
                          <a:cs typeface="Arial" panose="020B0604020202020204" pitchFamily="34" charset="0"/>
                          <a:sym typeface="+mn-ea"/>
                        </a:rPr>
                        <a:t>Sep</a:t>
                      </a:r>
                      <a:endParaRPr lang="en-US" sz="1100" b="0" dirty="0">
                        <a:solidFill>
                          <a:srgbClr val="FFFFFF"/>
                        </a:solidFill>
                        <a:latin typeface="Arial" panose="020B0604020202020204" pitchFamily="34" charset="0"/>
                        <a:sym typeface="+mn-ea"/>
                      </a:endParaRPr>
                    </a:p>
                  </a:txBody>
                  <a:tcPr marL="56681" marR="56681" marT="28341" marB="28341" anchor="b">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lang="en-US" altLang="zh-CN" sz="1100" b="0" dirty="0">
                          <a:solidFill>
                            <a:srgbClr val="FFFFFF"/>
                          </a:solidFill>
                          <a:latin typeface="Arial" panose="020B0604020202020204" pitchFamily="34" charset="0"/>
                          <a:sym typeface="+mn-ea"/>
                        </a:rPr>
                        <a:t>Jan-Dec</a:t>
                      </a:r>
                      <a:endParaRPr lang="en-US" sz="1100" b="0" dirty="0">
                        <a:solidFill>
                          <a:srgbClr val="FFFFFF"/>
                        </a:solidFill>
                        <a:latin typeface="Arial" panose="020B0604020202020204" pitchFamily="34" charset="0"/>
                        <a:sym typeface="+mn-ea"/>
                      </a:endParaRPr>
                    </a:p>
                  </a:txBody>
                  <a:tcPr marL="56681" marR="56681" marT="28341" marB="28341" anchor="b">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3245">
                <a:tc>
                  <a:txBody>
                    <a:bodyPr/>
                    <a:lstStyle/>
                    <a:p>
                      <a:pPr>
                        <a:buNone/>
                      </a:pPr>
                      <a:r>
                        <a:rPr sz="1100" b="0" dirty="0">
                          <a:solidFill>
                            <a:srgbClr val="FFFFFF"/>
                          </a:solidFill>
                          <a:latin typeface="Arial" panose="020B0604020202020204" pitchFamily="34" charset="0"/>
                          <a:cs typeface="BWBFUQ+TNACAA+SommetRoundedRegular" panose="02000500000000000000"/>
                          <a:sym typeface="+mn-ea"/>
                        </a:rPr>
                        <a:t>KSEK</a:t>
                      </a:r>
                      <a:endParaRPr lang="zh-CN" altLang="en-US" sz="1100" b="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sz="1100" b="0" dirty="0">
                          <a:solidFill>
                            <a:schemeClr val="bg1"/>
                          </a:solidFill>
                          <a:latin typeface="Arial" panose="020B0604020202020204" pitchFamily="34" charset="0"/>
                          <a:sym typeface="+mn-ea"/>
                        </a:rPr>
                        <a:t>2023</a:t>
                      </a:r>
                      <a:endParaRPr lang="en-US" sz="1100" b="0" dirty="0">
                        <a:solidFill>
                          <a:schemeClr val="bg1"/>
                        </a:solidFill>
                        <a:latin typeface="Arial" panose="020B0604020202020204" pitchFamily="34" charset="0"/>
                        <a:sym typeface="+mn-ea"/>
                      </a:endParaRPr>
                    </a:p>
                  </a:txBody>
                  <a:tcPr marL="56681" marR="56681" marT="28341" marB="28341"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545" marR="0" algn="r">
                        <a:lnSpc>
                          <a:spcPts val="1360"/>
                        </a:lnSpc>
                        <a:spcBef>
                          <a:spcPct val="0"/>
                        </a:spcBef>
                        <a:spcAft>
                          <a:spcPct val="0"/>
                        </a:spcAft>
                      </a:pPr>
                      <a:r>
                        <a:rPr sz="1100" b="0" dirty="0">
                          <a:solidFill>
                            <a:srgbClr val="FFFFFF"/>
                          </a:solidFill>
                          <a:latin typeface="Arial" panose="020B0604020202020204" pitchFamily="34" charset="0"/>
                          <a:sym typeface="+mn-ea"/>
                        </a:rPr>
                        <a:t>2022</a:t>
                      </a:r>
                      <a:endParaRPr lang="en-US" sz="1100" b="0" dirty="0">
                        <a:solidFill>
                          <a:srgbClr val="FFFFFF"/>
                        </a:solidFill>
                        <a:latin typeface="Arial" panose="020B0604020202020204" pitchFamily="34" charset="0"/>
                        <a:sym typeface="+mn-ea"/>
                      </a:endParaRPr>
                    </a:p>
                  </a:txBody>
                  <a:tcPr marL="56681" marR="56681" marT="28341" marB="28341"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sz="1100" b="0" dirty="0">
                          <a:solidFill>
                            <a:srgbClr val="FFFFFF"/>
                          </a:solidFill>
                          <a:latin typeface="Arial" panose="020B0604020202020204" pitchFamily="34" charset="0"/>
                          <a:sym typeface="+mn-ea"/>
                        </a:rPr>
                        <a:t>2022</a:t>
                      </a:r>
                      <a:endParaRPr lang="en-US" sz="1100" b="0" dirty="0">
                        <a:solidFill>
                          <a:srgbClr val="FFFFFF"/>
                        </a:solidFill>
                        <a:latin typeface="Arial" panose="020B0604020202020204" pitchFamily="34" charset="0"/>
                        <a:sym typeface="+mn-ea"/>
                      </a:endParaRPr>
                    </a:p>
                  </a:txBody>
                  <a:tcPr marL="56681" marR="56681" marT="28341" marB="28341"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6497">
                <a:tc>
                  <a:txBody>
                    <a:bodyPr/>
                    <a:lstStyle/>
                    <a:p>
                      <a:pPr>
                        <a:buNone/>
                      </a:pPr>
                      <a:r>
                        <a:rPr sz="1000" b="1" dirty="0">
                          <a:solidFill>
                            <a:schemeClr val="tx1"/>
                          </a:solidFill>
                          <a:latin typeface="Arial" panose="020B0604020202020204" pitchFamily="34" charset="0"/>
                          <a:cs typeface="BWBFUQ+TNACAA+SommetRoundedRegular" panose="02000500000000000000"/>
                          <a:sym typeface="+mn-ea"/>
                        </a:rPr>
                        <a:t>Operating </a:t>
                      </a:r>
                      <a:r>
                        <a:rPr lang="en-US" sz="1000" b="1" dirty="0" err="1">
                          <a:solidFill>
                            <a:schemeClr val="tx1"/>
                          </a:solidFill>
                          <a:latin typeface="Arial" panose="020B0604020202020204" pitchFamily="34" charset="0"/>
                          <a:cs typeface="BWBFUQ+TNACAA+SommetRoundedRegular" panose="02000500000000000000"/>
                          <a:sym typeface="+mn-ea"/>
                        </a:rPr>
                        <a:t>A</a:t>
                      </a:r>
                      <a:r>
                        <a:rPr sz="1000" b="1" dirty="0" err="1">
                          <a:solidFill>
                            <a:schemeClr val="tx1"/>
                          </a:solidFill>
                          <a:latin typeface="Arial" panose="020B0604020202020204" pitchFamily="34" charset="0"/>
                          <a:cs typeface="BWBFUQ+TNACAA+SommetRoundedRegular" panose="02000500000000000000"/>
                          <a:sym typeface="+mn-ea"/>
                        </a:rPr>
                        <a:t>ctivites</a:t>
                      </a:r>
                      <a:endParaRPr sz="1000" b="1" dirty="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None/>
                      </a:pP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4BD97"/>
                    </a:solidFill>
                  </a:tcPr>
                </a:tc>
                <a:tc>
                  <a:txBody>
                    <a:bodyPr/>
                    <a:lstStyle/>
                    <a:p>
                      <a:pPr algn="r">
                        <a:buNone/>
                      </a:pP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None/>
                      </a:pP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4"/>
                  </a:ext>
                </a:extLst>
              </a:tr>
              <a:tr h="209550">
                <a:tc>
                  <a:txBody>
                    <a:bodyPr/>
                    <a:lstStyle/>
                    <a:p>
                      <a:pPr marL="0" marR="0">
                        <a:lnSpc>
                          <a:spcPts val="1190"/>
                        </a:lnSpc>
                        <a:spcBef>
                          <a:spcPts val="215"/>
                        </a:spcBef>
                        <a:spcAft>
                          <a:spcPct val="0"/>
                        </a:spcAft>
                      </a:pPr>
                      <a:r>
                        <a:rPr sz="1000" dirty="0">
                          <a:solidFill>
                            <a:schemeClr val="tx1"/>
                          </a:solidFill>
                          <a:latin typeface="Arial" panose="020B0604020202020204" pitchFamily="34" charset="0"/>
                          <a:cs typeface="Arial" panose="020B0604020202020204" pitchFamily="34" charset="0"/>
                          <a:sym typeface="+mn-ea"/>
                        </a:rPr>
                        <a:t>Operating revenue</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b="0" dirty="0">
                          <a:solidFill>
                            <a:schemeClr val="tx1"/>
                          </a:solidFill>
                          <a:latin typeface="Arial" panose="020B0604020202020204" pitchFamily="34" charset="0"/>
                          <a:cs typeface="Arial" panose="020B0604020202020204" pitchFamily="34" charset="0"/>
                        </a:rPr>
                        <a:t>18876</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en-US" sz="1100" b="0" dirty="0">
                          <a:solidFill>
                            <a:srgbClr val="000000"/>
                          </a:solidFill>
                          <a:latin typeface="宋体" panose="02010600030101010101" pitchFamily="2" charset="-122"/>
                        </a:rPr>
                        <a:t>24964</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b="0" dirty="0">
                          <a:solidFill>
                            <a:schemeClr val="tx1"/>
                          </a:solidFill>
                          <a:latin typeface="Arial" panose="020B0604020202020204" pitchFamily="34" charset="0"/>
                          <a:cs typeface="Arial" panose="020B0604020202020204" pitchFamily="34" charset="0"/>
                        </a:rPr>
                        <a:t>24,635</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5"/>
                  </a:ext>
                </a:extLst>
              </a:tr>
              <a:tr h="224790">
                <a:tc>
                  <a:txBody>
                    <a:bodyPr/>
                    <a:lstStyle/>
                    <a:p>
                      <a:pPr marL="0" marR="0">
                        <a:lnSpc>
                          <a:spcPts val="1320"/>
                        </a:lnSpc>
                        <a:spcBef>
                          <a:spcPct val="0"/>
                        </a:spcBef>
                        <a:spcAft>
                          <a:spcPct val="0"/>
                        </a:spcAft>
                      </a:pPr>
                      <a:r>
                        <a:rPr sz="1000" dirty="0">
                          <a:solidFill>
                            <a:schemeClr val="tx1"/>
                          </a:solidFill>
                          <a:latin typeface="Arial" panose="020B0604020202020204" pitchFamily="34" charset="0"/>
                          <a:cs typeface="BWBFUQ+TNACAA+SommetRoundedRegular" panose="02000500000000000000"/>
                          <a:sym typeface="+mn-ea"/>
                        </a:rPr>
                        <a:t>Income tax</a:t>
                      </a:r>
                    </a:p>
                  </a:txBody>
                  <a:tcPr marL="56681" marR="56681" marT="28341" marB="28341">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-100</a:t>
                      </a:r>
                    </a:p>
                  </a:txBody>
                  <a:tcPr marL="56681" marR="56681" marT="28341" marB="28341"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sz="1100" b="1">
                          <a:solidFill>
                            <a:srgbClr val="000000"/>
                          </a:solidFill>
                          <a:latin typeface="宋体" panose="02010600030101010101" pitchFamily="2" charset="-122"/>
                        </a:rPr>
                        <a:t>-88 </a:t>
                      </a:r>
                      <a:endParaRPr lang="en-US" altLang="en-US" sz="1100" b="1">
                        <a:solidFill>
                          <a:srgbClr val="000000"/>
                        </a:solidFill>
                        <a:latin typeface="宋体" panose="02010600030101010101" pitchFamily="2" charset="-122"/>
                      </a:endParaRPr>
                    </a:p>
                  </a:txBody>
                  <a:tcPr marL="12700" marR="12700" marT="1270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-108</a:t>
                      </a:r>
                    </a:p>
                  </a:txBody>
                  <a:tcPr marL="56681" marR="56681" marT="28341" marB="28341"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8"/>
                  </a:ext>
                </a:extLst>
              </a:tr>
              <a:tr h="514350">
                <a:tc>
                  <a:txBody>
                    <a:bodyPr/>
                    <a:lstStyle/>
                    <a:p>
                      <a:pPr>
                        <a:buNone/>
                      </a:pPr>
                      <a:r>
                        <a:rPr sz="1000" b="0" dirty="0">
                          <a:solidFill>
                            <a:schemeClr val="tx1"/>
                          </a:solidFill>
                          <a:latin typeface="Arial" panose="020B0604020202020204" pitchFamily="34" charset="0"/>
                          <a:cs typeface="BWBFUQ+TNACAA+SommetRoundedRegular" panose="02000500000000000000"/>
                          <a:sym typeface="+mn-ea"/>
                        </a:rPr>
                        <a:t>Cash flow from operating activit</a:t>
                      </a:r>
                      <a:r>
                        <a:rPr lang="en-US" sz="1000" b="0" dirty="0">
                          <a:solidFill>
                            <a:schemeClr val="tx1"/>
                          </a:solidFill>
                          <a:latin typeface="Arial" panose="020B0604020202020204" pitchFamily="34" charset="0"/>
                          <a:cs typeface="BWBFUQ+TNACAA+SommetRoundedRegular" panose="02000500000000000000"/>
                          <a:sym typeface="+mn-ea"/>
                        </a:rPr>
                        <a:t>ies</a:t>
                      </a:r>
                      <a:r>
                        <a:rPr sz="1000" b="0" dirty="0">
                          <a:solidFill>
                            <a:schemeClr val="tx1"/>
                          </a:solidFill>
                          <a:latin typeface="Arial" panose="020B0604020202020204" pitchFamily="34" charset="0"/>
                          <a:cs typeface="BWBFUQ+TNACAA+SommetRoundedRegular" panose="02000500000000000000"/>
                          <a:sym typeface="+mn-ea"/>
                        </a:rPr>
                        <a:t> before change in working capital</a:t>
                      </a: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sz="1100" b="0" dirty="0">
                          <a:solidFill>
                            <a:srgbClr val="000000"/>
                          </a:solidFill>
                          <a:latin typeface="等线" panose="02010600030101010101" charset="-122"/>
                        </a:rPr>
                        <a:t>18776</a:t>
                      </a:r>
                      <a:endParaRPr lang="en-US" altLang="en-US" sz="1100" b="0" dirty="0">
                        <a:solidFill>
                          <a:srgbClr val="000000"/>
                        </a:solidFill>
                        <a:latin typeface="等线" panose="02010600030101010101" charset="-122"/>
                      </a:endParaRPr>
                    </a:p>
                  </a:txBody>
                  <a:tcPr marL="12700" marR="12700" marT="1270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sz="900" b="0">
                          <a:solidFill>
                            <a:srgbClr val="000000"/>
                          </a:solidFill>
                          <a:latin typeface="宋体" panose="02010600030101010101" pitchFamily="2" charset="-122"/>
                        </a:rPr>
                        <a:t>24876</a:t>
                      </a:r>
                      <a:endParaRPr lang="en-US" altLang="en-US" sz="900" b="0">
                        <a:solidFill>
                          <a:srgbClr val="000000"/>
                        </a:solidFill>
                        <a:latin typeface="宋体" panose="02010600030101010101" pitchFamily="2" charset="-122"/>
                      </a:endParaRPr>
                    </a:p>
                  </a:txBody>
                  <a:tcPr marL="12700" marR="12700" marT="1270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None/>
                      </a:pPr>
                      <a:endParaRPr lang="en-US" altLang="zh-CN" sz="1000" b="0" dirty="0">
                        <a:solidFill>
                          <a:schemeClr val="tx1"/>
                        </a:solidFill>
                        <a:latin typeface="Arial" panose="020B0604020202020204" pitchFamily="34" charset="0"/>
                        <a:cs typeface="Arial" panose="020B0604020202020204" pitchFamily="34" charset="0"/>
                      </a:endParaRPr>
                    </a:p>
                    <a:p>
                      <a:pPr algn="r">
                        <a:buNone/>
                      </a:pPr>
                      <a:endParaRPr lang="en-US" altLang="zh-CN" sz="1000" b="0" dirty="0">
                        <a:solidFill>
                          <a:schemeClr val="tx1"/>
                        </a:solidFill>
                        <a:latin typeface="Arial" panose="020B0604020202020204" pitchFamily="34" charset="0"/>
                        <a:cs typeface="Arial" panose="020B0604020202020204" pitchFamily="34" charset="0"/>
                      </a:endParaRPr>
                    </a:p>
                    <a:p>
                      <a:pPr algn="r">
                        <a:buNone/>
                      </a:pPr>
                      <a:r>
                        <a:rPr lang="en-US" altLang="zh-CN" sz="1000" b="0" dirty="0">
                          <a:solidFill>
                            <a:schemeClr val="tx1"/>
                          </a:solidFill>
                          <a:latin typeface="Arial" panose="020B0604020202020204" pitchFamily="34" charset="0"/>
                          <a:cs typeface="Arial" panose="020B0604020202020204" pitchFamily="34" charset="0"/>
                        </a:rPr>
                        <a:t>24,527</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9"/>
                  </a:ext>
                </a:extLst>
              </a:tr>
              <a:tr h="392430">
                <a:tc>
                  <a:txBody>
                    <a:bodyPr/>
                    <a:lstStyle/>
                    <a:p>
                      <a:pPr marL="0" marR="0">
                        <a:lnSpc>
                          <a:spcPts val="1320"/>
                        </a:lnSpc>
                        <a:spcBef>
                          <a:spcPct val="0"/>
                        </a:spcBef>
                        <a:spcAft>
                          <a:spcPct val="0"/>
                        </a:spcAft>
                      </a:pPr>
                      <a:r>
                        <a:rPr sz="1000" b="0" dirty="0">
                          <a:solidFill>
                            <a:schemeClr val="tx1"/>
                          </a:solidFill>
                          <a:latin typeface="Arial" panose="020B0604020202020204" pitchFamily="34" charset="0"/>
                          <a:cs typeface="BWBFUQ+TNACAA+SommetRoundedRegular" panose="02000500000000000000"/>
                          <a:sym typeface="+mn-ea"/>
                        </a:rPr>
                        <a:t>Cash flow from changes in working capital</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endParaRPr lang="en-US" altLang="zh-CN" sz="1000" b="1"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endParaRPr lang="en-US" altLang="zh-CN" sz="1000" b="1"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endParaRPr lang="en-US" altLang="zh-CN" sz="1000" b="1"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0"/>
                  </a:ext>
                </a:extLst>
              </a:tr>
              <a:tr h="311403">
                <a:tc>
                  <a:txBody>
                    <a:bodyPr/>
                    <a:lstStyle/>
                    <a:p>
                      <a:pPr>
                        <a:buNone/>
                      </a:pPr>
                      <a:r>
                        <a:rPr sz="1000" dirty="0">
                          <a:solidFill>
                            <a:schemeClr val="tx1"/>
                          </a:solidFill>
                          <a:latin typeface="Arial" panose="020B0604020202020204" pitchFamily="34" charset="0"/>
                          <a:cs typeface="BWBFUQ+TNACAA+SommetRoundedRegular" panose="02000500000000000000"/>
                          <a:sym typeface="+mn-ea"/>
                        </a:rPr>
                        <a:t>Increase(-)/decrease(+) in operating receivables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sz="900" b="0" dirty="0">
                          <a:solidFill>
                            <a:srgbClr val="000000"/>
                          </a:solidFill>
                          <a:latin typeface="宋体" panose="02010600030101010101" pitchFamily="2" charset="-122"/>
                        </a:rPr>
                        <a:t>        32,952 </a:t>
                      </a:r>
                      <a:endParaRPr lang="en-US" altLang="en-US" sz="900" b="0" dirty="0">
                        <a:solidFill>
                          <a:srgbClr val="000000"/>
                        </a:solidFill>
                        <a:latin typeface="宋体" panose="02010600030101010101" pitchFamily="2" charset="-122"/>
                      </a:endParaRP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sz="900" b="0" dirty="0">
                          <a:solidFill>
                            <a:srgbClr val="000000"/>
                          </a:solidFill>
                          <a:latin typeface="宋体" panose="02010600030101010101" pitchFamily="2" charset="-122"/>
                        </a:rPr>
                        <a:t>               -53,175 </a:t>
                      </a:r>
                      <a:endParaRPr lang="en-US" altLang="en-US" sz="900" b="0" dirty="0">
                        <a:solidFill>
                          <a:srgbClr val="000000"/>
                        </a:solidFill>
                        <a:latin typeface="宋体" panose="02010600030101010101" pitchFamily="2" charset="-122"/>
                      </a:endParaRP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-6,115</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2"/>
                  </a:ext>
                </a:extLst>
              </a:tr>
              <a:tr h="392430">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Increase(-)/decrease(+) in operating liabilities</a:t>
                      </a:r>
                    </a:p>
                  </a:txBody>
                  <a:tcPr marL="56681" marR="56681" marT="28341" marB="28341">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sz="900" b="0" dirty="0">
                          <a:solidFill>
                            <a:srgbClr val="000000"/>
                          </a:solidFill>
                          <a:latin typeface="宋体" panose="02010600030101010101" pitchFamily="2" charset="-122"/>
                        </a:rPr>
                        <a:t>       -28,089 </a:t>
                      </a:r>
                      <a:endParaRPr lang="en-US" altLang="en-US" sz="900" b="0" dirty="0">
                        <a:solidFill>
                          <a:srgbClr val="000000"/>
                        </a:solidFill>
                        <a:latin typeface="宋体" panose="02010600030101010101" pitchFamily="2" charset="-122"/>
                      </a:endParaRPr>
                    </a:p>
                  </a:txBody>
                  <a:tcPr marL="12700" marR="12700" marT="1270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sz="900" b="0">
                          <a:solidFill>
                            <a:srgbClr val="000000"/>
                          </a:solidFill>
                          <a:latin typeface="宋体" panose="02010600030101010101" pitchFamily="2" charset="-122"/>
                        </a:rPr>
                        <a:t>6,478 </a:t>
                      </a:r>
                      <a:endParaRPr lang="en-US" altLang="en-US" sz="900" b="0">
                        <a:solidFill>
                          <a:srgbClr val="000000"/>
                        </a:solidFill>
                        <a:latin typeface="宋体" panose="02010600030101010101" pitchFamily="2" charset="-122"/>
                      </a:endParaRPr>
                    </a:p>
                  </a:txBody>
                  <a:tcPr marL="12700" marR="12700" marT="1270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-33,366</a:t>
                      </a:r>
                    </a:p>
                  </a:txBody>
                  <a:tcPr marL="56681" marR="56681" marT="28341" marB="28341"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3"/>
                  </a:ext>
                </a:extLst>
              </a:tr>
              <a:tr h="180116">
                <a:tc>
                  <a:txBody>
                    <a:bodyPr/>
                    <a:lstStyle/>
                    <a:p>
                      <a:pPr>
                        <a:buNone/>
                      </a:pPr>
                      <a:r>
                        <a:rPr sz="1000" b="0" dirty="0">
                          <a:solidFill>
                            <a:schemeClr val="tx1"/>
                          </a:solidFill>
                          <a:latin typeface="Arial" panose="020B0604020202020204" pitchFamily="34" charset="0"/>
                          <a:cs typeface="BWBFUQ+TNACAA+SommetRoundedRegular" panose="02000500000000000000"/>
                          <a:sym typeface="+mn-ea"/>
                        </a:rPr>
                        <a:t>Cash flow from operating activities</a:t>
                      </a: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23,639</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-21821</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1000" b="0" dirty="0">
                          <a:solidFill>
                            <a:schemeClr val="tx1"/>
                          </a:solidFill>
                          <a:latin typeface="Arial" panose="020B0604020202020204" pitchFamily="34" charset="0"/>
                          <a:cs typeface="Arial" panose="020B0604020202020204" pitchFamily="34" charset="0"/>
                          <a:sym typeface="+mn-ea"/>
                        </a:rPr>
                        <a:t>-39,481</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4"/>
                  </a:ext>
                </a:extLst>
              </a:tr>
              <a:tr h="209550">
                <a:tc>
                  <a:txBody>
                    <a:bodyPr/>
                    <a:lstStyle/>
                    <a:p>
                      <a:pPr>
                        <a:buNone/>
                      </a:pPr>
                      <a:r>
                        <a:rPr sz="1000">
                          <a:solidFill>
                            <a:schemeClr val="tx1"/>
                          </a:solidFill>
                          <a:latin typeface="Arial" panose="020B0604020202020204" pitchFamily="34" charset="0"/>
                          <a:cs typeface="BWBFUQ+TNACAA+SommetRoundedRegular" panose="02000500000000000000"/>
                          <a:sym typeface="+mn-ea"/>
                        </a:rPr>
                        <a:t>Cash flow for the period</a:t>
                      </a: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23639</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-21821</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-14,954</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7"/>
                  </a:ext>
                </a:extLst>
              </a:tr>
              <a:tr h="180116">
                <a:tc>
                  <a:txBody>
                    <a:bodyPr/>
                    <a:lstStyle/>
                    <a:p>
                      <a:pPr>
                        <a:buNone/>
                      </a:pPr>
                      <a:r>
                        <a:rPr sz="1000">
                          <a:solidFill>
                            <a:schemeClr val="tx1"/>
                          </a:solidFill>
                          <a:latin typeface="Arial" panose="020B0604020202020204" pitchFamily="34" charset="0"/>
                          <a:cs typeface="BWBFUQ+TNACAA+SommetRoundedRegular" panose="02000500000000000000"/>
                          <a:sym typeface="+mn-ea"/>
                        </a:rPr>
                        <a:t>Opening cash</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         27,381</a:t>
                      </a:r>
                      <a:endParaRPr lang="zh-CN" altLang="en-US"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sym typeface="+mn-ea"/>
                        </a:rPr>
                        <a:t>42,335</a:t>
                      </a:r>
                      <a:endParaRPr lang="zh-CN" altLang="en-US"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42,335</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8"/>
                  </a:ext>
                </a:extLst>
              </a:tr>
              <a:tr h="180116">
                <a:tc>
                  <a:txBody>
                    <a:bodyPr/>
                    <a:lstStyle/>
                    <a:p>
                      <a:pPr>
                        <a:buNone/>
                      </a:pPr>
                      <a:r>
                        <a:rPr lang="zh-CN" altLang="en-US" sz="1000" b="0" dirty="0">
                          <a:solidFill>
                            <a:schemeClr val="tx1"/>
                          </a:solidFill>
                          <a:latin typeface="Arial" panose="020B0604020202020204" pitchFamily="34" charset="0"/>
                          <a:cs typeface="BWBFUQ+TNACAA+SommetRoundedRegular" panose="02000500000000000000"/>
                          <a:sym typeface="+mn-ea"/>
                        </a:rPr>
                        <a:t>Closing cash</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51,020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20,514 </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b="1" dirty="0">
                          <a:solidFill>
                            <a:schemeClr val="tx1"/>
                          </a:solidFill>
                          <a:latin typeface="Arial" panose="020B0604020202020204" pitchFamily="34" charset="0"/>
                          <a:cs typeface="Arial" panose="020B0604020202020204" pitchFamily="34" charset="0"/>
                        </a:rPr>
                        <a:t>27,381</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智先生数科logo-05">
            <a:extLst>
              <a:ext uri="{FF2B5EF4-FFF2-40B4-BE49-F238E27FC236}">
                <a16:creationId xmlns:a16="http://schemas.microsoft.com/office/drawing/2014/main" id="{B1BF02A2-743E-D14D-529F-D275E8A1BBDA}"/>
              </a:ext>
            </a:extLst>
          </p:cNvPr>
          <p:cNvPicPr>
            <a:picLocks noChangeAspect="1"/>
          </p:cNvPicPr>
          <p:nvPr/>
        </p:nvPicPr>
        <p:blipFill>
          <a:blip r:embed="rId3"/>
          <a:srcRect r="50192"/>
          <a:stretch>
            <a:fillRect/>
          </a:stretch>
        </p:blipFill>
        <p:spPr>
          <a:xfrm>
            <a:off x="3507854" y="6016502"/>
            <a:ext cx="1466231" cy="726621"/>
          </a:xfrm>
          <a:prstGeom prst="rect">
            <a:avLst/>
          </a:prstGeom>
        </p:spPr>
      </p:pic>
      <p:sp>
        <p:nvSpPr>
          <p:cNvPr id="6" name="矩形 6">
            <a:extLst>
              <a:ext uri="{FF2B5EF4-FFF2-40B4-BE49-F238E27FC236}">
                <a16:creationId xmlns:a16="http://schemas.microsoft.com/office/drawing/2014/main" id="{5496E022-6C89-86DC-A62F-3A63277D6903}"/>
              </a:ext>
            </a:extLst>
          </p:cNvPr>
          <p:cNvSpPr/>
          <p:nvPr/>
        </p:nvSpPr>
        <p:spPr>
          <a:xfrm>
            <a:off x="1188676" y="1208782"/>
            <a:ext cx="2795683" cy="3683765"/>
          </a:xfrm>
          <a:prstGeom prst="rect">
            <a:avLst/>
          </a:prstGeom>
          <a:solidFill>
            <a:schemeClr val="tx1">
              <a:alpha val="2974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156" dirty="0"/>
          </a:p>
        </p:txBody>
      </p:sp>
      <p:sp>
        <p:nvSpPr>
          <p:cNvPr id="7" name="object 4">
            <a:extLst>
              <a:ext uri="{FF2B5EF4-FFF2-40B4-BE49-F238E27FC236}">
                <a16:creationId xmlns:a16="http://schemas.microsoft.com/office/drawing/2014/main" id="{F5E9EF76-92C7-4442-76DF-DEF9A589DB6F}"/>
              </a:ext>
            </a:extLst>
          </p:cNvPr>
          <p:cNvSpPr txBox="1"/>
          <p:nvPr/>
        </p:nvSpPr>
        <p:spPr>
          <a:xfrm>
            <a:off x="1461233" y="1411141"/>
            <a:ext cx="2250570" cy="98680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sz="1027" b="1" spc="13" dirty="0">
                <a:solidFill>
                  <a:schemeClr val="bg1"/>
                </a:solidFill>
                <a:latin typeface="RBRKHG+LQUGAQ+SommetRoundedRegular" panose="02000500000000000000"/>
                <a:cs typeface="RBRKHG+LQUGAQ+SommetRoundedRegular" panose="02000500000000000000"/>
              </a:rPr>
              <a:t>Financial</a:t>
            </a:r>
            <a:r>
              <a:rPr sz="1027" b="1" spc="20" dirty="0">
                <a:solidFill>
                  <a:schemeClr val="bg1"/>
                </a:solidFill>
                <a:latin typeface="RBRKHG+LQUGAQ+SommetRoundedRegular" panose="02000500000000000000"/>
                <a:cs typeface="RBRKHG+LQUGAQ+SommetRoundedRegular" panose="02000500000000000000"/>
              </a:rPr>
              <a:t> </a:t>
            </a:r>
            <a:r>
              <a:rPr lang="en-US" sz="1027" b="1" spc="13" dirty="0">
                <a:solidFill>
                  <a:schemeClr val="bg1"/>
                </a:solidFill>
                <a:latin typeface="RBRKHG+LQUGAQ+SommetRoundedRegular" panose="02000500000000000000"/>
                <a:cs typeface="RBRKHG+LQUGAQ+SommetRoundedRegular" panose="02000500000000000000"/>
              </a:rPr>
              <a:t>C</a:t>
            </a:r>
            <a:r>
              <a:rPr sz="1027" b="1" spc="13" dirty="0">
                <a:solidFill>
                  <a:schemeClr val="bg1"/>
                </a:solidFill>
                <a:latin typeface="RBRKHG+LQUGAQ+SommetRoundedRegular" panose="02000500000000000000"/>
                <a:cs typeface="RBRKHG+LQUGAQ+SommetRoundedRegular" panose="02000500000000000000"/>
              </a:rPr>
              <a:t>alendar</a:t>
            </a:r>
            <a:endParaRPr lang="en-US" sz="1027" b="1" spc="13" dirty="0">
              <a:solidFill>
                <a:schemeClr val="bg1"/>
              </a:solidFill>
              <a:latin typeface="RBRKHG+LQUGAQ+SommetRoundedRegular" panose="02000500000000000000"/>
              <a:cs typeface="RBRKHG+LQUGAQ+SommetRoundedRegular" panose="02000500000000000000"/>
            </a:endParaRPr>
          </a:p>
          <a:p>
            <a:pPr>
              <a:spcBef>
                <a:spcPct val="0"/>
              </a:spcBef>
              <a:spcAft>
                <a:spcPct val="0"/>
              </a:spcAft>
            </a:pPr>
            <a:endParaRPr lang="en-US" sz="1027" spc="13" dirty="0">
              <a:solidFill>
                <a:schemeClr val="bg1"/>
              </a:solidFill>
              <a:latin typeface="RBRKHG+LQUGAQ+SommetRoundedRegular" panose="02000500000000000000"/>
              <a:cs typeface="RBRKHG+LQUGAQ+SommetRoundedRegular" panose="02000500000000000000"/>
            </a:endParaRPr>
          </a:p>
          <a:p>
            <a:pPr>
              <a:spcBef>
                <a:spcPct val="0"/>
              </a:spcBef>
              <a:spcAft>
                <a:spcPct val="0"/>
              </a:spcAft>
            </a:pPr>
            <a:r>
              <a:rPr lang="en-US" altLang="zh-CN" sz="1027" dirty="0">
                <a:solidFill>
                  <a:schemeClr val="bg1"/>
                </a:solidFill>
                <a:latin typeface="RBRKHG+LQUGAQ+SommetRoundedRegular" panose="02000500000000000000"/>
                <a:cs typeface="RBRKHG+LQUGAQ+SommetRoundedRegular" panose="02000500000000000000"/>
              </a:rPr>
              <a:t>Interim report Q1 ……………. 27 April 2023</a:t>
            </a:r>
          </a:p>
          <a:p>
            <a:pPr>
              <a:spcBef>
                <a:spcPts val="100"/>
              </a:spcBef>
              <a:spcAft>
                <a:spcPct val="0"/>
              </a:spcAft>
            </a:pPr>
            <a:r>
              <a:rPr lang="en-US" altLang="zh-CN" sz="1027" dirty="0">
                <a:solidFill>
                  <a:schemeClr val="bg1"/>
                </a:solidFill>
                <a:latin typeface="RBRKHG+LQUGAQ+SommetRoundedRegular" panose="02000500000000000000"/>
                <a:cs typeface="RBRKHG+LQUGAQ+SommetRoundedRegular" panose="02000500000000000000"/>
              </a:rPr>
              <a:t>Interim report Q2 ………….15 August 2023</a:t>
            </a:r>
          </a:p>
          <a:p>
            <a:pPr>
              <a:spcBef>
                <a:spcPts val="100"/>
              </a:spcBef>
              <a:spcAft>
                <a:spcPct val="0"/>
              </a:spcAft>
            </a:pPr>
            <a:r>
              <a:rPr lang="en-US" altLang="zh-CN" sz="1027" dirty="0">
                <a:solidFill>
                  <a:schemeClr val="bg1"/>
                </a:solidFill>
                <a:latin typeface="RBRKHG+LQUGAQ+SommetRoundedRegular" panose="02000500000000000000"/>
                <a:cs typeface="RBRKHG+LQUGAQ+SommetRoundedRegular" panose="02000500000000000000"/>
              </a:rPr>
              <a:t>Interim report Q3…………27 October 2023</a:t>
            </a:r>
          </a:p>
          <a:p>
            <a:pPr>
              <a:spcBef>
                <a:spcPts val="67"/>
              </a:spcBef>
              <a:spcAft>
                <a:spcPct val="0"/>
              </a:spcAft>
            </a:pPr>
            <a:r>
              <a:rPr lang="en-US" altLang="zh-CN" sz="1027" dirty="0">
                <a:solidFill>
                  <a:schemeClr val="bg1"/>
                </a:solidFill>
                <a:latin typeface="RBRKHG+LQUGAQ+SommetRoundedRegular" panose="02000500000000000000"/>
                <a:cs typeface="RBRKHG+LQUGAQ+SommetRoundedRegular" panose="02000500000000000000"/>
              </a:rPr>
              <a:t>Year-end report…………. 31 March 2024</a:t>
            </a:r>
          </a:p>
        </p:txBody>
      </p:sp>
      <p:sp>
        <p:nvSpPr>
          <p:cNvPr id="8" name="object 6">
            <a:extLst>
              <a:ext uri="{FF2B5EF4-FFF2-40B4-BE49-F238E27FC236}">
                <a16:creationId xmlns:a16="http://schemas.microsoft.com/office/drawing/2014/main" id="{5878F90A-B408-0F61-4C25-A91BEE38D502}"/>
              </a:ext>
            </a:extLst>
          </p:cNvPr>
          <p:cNvSpPr txBox="1"/>
          <p:nvPr/>
        </p:nvSpPr>
        <p:spPr>
          <a:xfrm>
            <a:off x="1514280" y="3043988"/>
            <a:ext cx="2197523" cy="61164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50"/>
              </a:lnSpc>
              <a:spcBef>
                <a:spcPct val="0"/>
              </a:spcBef>
              <a:spcAft>
                <a:spcPct val="0"/>
              </a:spcAft>
            </a:pPr>
            <a:r>
              <a:rPr sz="899" b="1" spc="16" dirty="0">
                <a:solidFill>
                  <a:schemeClr val="bg1"/>
                </a:solidFill>
                <a:latin typeface="RBRKHG+LQUGAQ+SommetRoundedRegular" panose="02000500000000000000"/>
                <a:cs typeface="RBRKHG+LQUGAQ+SommetRoundedRegular" panose="02000500000000000000"/>
              </a:rPr>
              <a:t>Contacts</a:t>
            </a:r>
            <a:r>
              <a:rPr lang="en-US" sz="899" b="1" spc="16" dirty="0">
                <a:solidFill>
                  <a:schemeClr val="bg1"/>
                </a:solidFill>
                <a:latin typeface="RBRKHG+LQUGAQ+SommetRoundedRegular" panose="02000500000000000000"/>
                <a:cs typeface="RBRKHG+LQUGAQ+SommetRoundedRegular" panose="02000500000000000000"/>
              </a:rPr>
              <a:t>:</a:t>
            </a:r>
            <a:endParaRPr sz="899" spc="16" dirty="0">
              <a:solidFill>
                <a:schemeClr val="bg1"/>
              </a:solidFill>
              <a:latin typeface="RBRKHG+LQUGAQ+SommetRoundedRegular" panose="02000500000000000000"/>
              <a:cs typeface="RBRKHG+LQUGAQ+SommetRoundedRegular" panose="02000500000000000000"/>
            </a:endParaRPr>
          </a:p>
          <a:p>
            <a:pPr>
              <a:lnSpc>
                <a:spcPts val="787"/>
              </a:lnSpc>
              <a:spcBef>
                <a:spcPts val="167"/>
              </a:spcBef>
              <a:spcAft>
                <a:spcPct val="0"/>
              </a:spcAft>
            </a:pPr>
            <a:r>
              <a:rPr lang="en-US" sz="899" dirty="0" err="1">
                <a:solidFill>
                  <a:schemeClr val="bg1"/>
                </a:solidFill>
                <a:latin typeface="RBRKHG+LQUGAQ+SommetRoundedRegular" panose="02000500000000000000"/>
                <a:cs typeface="RBRKHG+LQUGAQ+SommetRoundedRegular" panose="02000500000000000000"/>
              </a:rPr>
              <a:t>Fengying</a:t>
            </a:r>
            <a:r>
              <a:rPr lang="en-US" sz="899" dirty="0">
                <a:solidFill>
                  <a:schemeClr val="bg1"/>
                </a:solidFill>
                <a:latin typeface="RBRKHG+LQUGAQ+SommetRoundedRegular" panose="02000500000000000000"/>
                <a:cs typeface="RBRKHG+LQUGAQ+SommetRoundedRegular" panose="02000500000000000000"/>
              </a:rPr>
              <a:t> Zhong</a:t>
            </a:r>
          </a:p>
          <a:p>
            <a:pPr>
              <a:lnSpc>
                <a:spcPts val="787"/>
              </a:lnSpc>
              <a:spcBef>
                <a:spcPts val="167"/>
              </a:spcBef>
              <a:spcAft>
                <a:spcPct val="0"/>
              </a:spcAft>
            </a:pPr>
            <a:r>
              <a:rPr sz="899" dirty="0">
                <a:solidFill>
                  <a:schemeClr val="bg1"/>
                </a:solidFill>
                <a:latin typeface="RBRKHG+LQUGAQ+SommetRoundedRegular" panose="02000500000000000000"/>
                <a:cs typeface="RBRKHG+LQUGAQ+SommetRoundedRegular" panose="02000500000000000000"/>
              </a:rPr>
              <a:t>CEO</a:t>
            </a:r>
            <a:endParaRPr lang="en-US" sz="1027" dirty="0">
              <a:solidFill>
                <a:schemeClr val="bg1"/>
              </a:solidFill>
              <a:latin typeface="Arial" panose="020B0604020202020204" pitchFamily="34" charset="0"/>
              <a:cs typeface="Arial" panose="020B0604020202020204" pitchFamily="34" charset="0"/>
            </a:endParaRPr>
          </a:p>
          <a:p>
            <a:pPr>
              <a:lnSpc>
                <a:spcPts val="790"/>
              </a:lnSpc>
              <a:spcBef>
                <a:spcPts val="128"/>
              </a:spcBef>
              <a:spcAft>
                <a:spcPct val="0"/>
              </a:spcAft>
            </a:pPr>
            <a:r>
              <a:rPr lang="en-US" sz="899"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fengying.</a:t>
            </a:r>
            <a:r>
              <a:rPr lang="en-US" altLang="zh-CN" sz="899"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zhong</a:t>
            </a:r>
            <a:r>
              <a:rPr sz="899"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sz="899"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eurasiafintech</a:t>
            </a:r>
            <a:r>
              <a:rPr sz="899"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a:t>
            </a:r>
            <a:endParaRPr sz="899" u="sng" dirty="0">
              <a:solidFill>
                <a:schemeClr val="bg1"/>
              </a:solidFill>
              <a:latin typeface="Arial" panose="020B0604020202020204" pitchFamily="34" charset="0"/>
              <a:cs typeface="Arial" panose="020B0604020202020204" pitchFamily="34" charset="0"/>
            </a:endParaRPr>
          </a:p>
          <a:p>
            <a:pPr>
              <a:lnSpc>
                <a:spcPts val="787"/>
              </a:lnSpc>
              <a:spcBef>
                <a:spcPts val="71"/>
              </a:spcBef>
              <a:spcAft>
                <a:spcPct val="0"/>
              </a:spcAft>
            </a:pPr>
            <a:endParaRPr sz="642" dirty="0">
              <a:solidFill>
                <a:srgbClr val="000000"/>
              </a:solidFill>
              <a:latin typeface="RBRKHG+LQUGAQ+SommetRoundedRegular" panose="02000500000000000000"/>
              <a:cs typeface="RBRKHG+LQUGAQ+SommetRoundedRegular" panose="02000500000000000000"/>
            </a:endParaRPr>
          </a:p>
        </p:txBody>
      </p:sp>
      <p:sp>
        <p:nvSpPr>
          <p:cNvPr id="9" name="object 8">
            <a:extLst>
              <a:ext uri="{FF2B5EF4-FFF2-40B4-BE49-F238E27FC236}">
                <a16:creationId xmlns:a16="http://schemas.microsoft.com/office/drawing/2014/main" id="{C07EAFA4-5058-4C0C-10C8-466F160DFCBA}"/>
              </a:ext>
            </a:extLst>
          </p:cNvPr>
          <p:cNvSpPr txBox="1"/>
          <p:nvPr/>
        </p:nvSpPr>
        <p:spPr>
          <a:xfrm>
            <a:off x="1486951" y="3767765"/>
            <a:ext cx="1084799" cy="69839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950"/>
              </a:lnSpc>
              <a:spcBef>
                <a:spcPct val="0"/>
              </a:spcBef>
              <a:spcAft>
                <a:spcPct val="0"/>
              </a:spcAft>
            </a:pPr>
            <a:r>
              <a:rPr lang="en-US" sz="706" b="1" spc="16" dirty="0">
                <a:solidFill>
                  <a:schemeClr val="bg1"/>
                </a:solidFill>
                <a:latin typeface="Arial" panose="020B0604020202020204" pitchFamily="34" charset="0"/>
                <a:cs typeface="Arial" panose="020B0604020202020204" pitchFamily="34" charset="0"/>
              </a:rPr>
              <a:t>Stockholm address</a:t>
            </a:r>
            <a:r>
              <a:rPr lang="en-US" sz="642" b="1" spc="16" dirty="0">
                <a:solidFill>
                  <a:schemeClr val="bg1"/>
                </a:solidFill>
                <a:latin typeface="Arial" panose="020B0604020202020204" pitchFamily="34" charset="0"/>
                <a:cs typeface="Arial" panose="020B0604020202020204" pitchFamily="34" charset="0"/>
              </a:rPr>
              <a:t>:</a:t>
            </a:r>
            <a:endParaRPr sz="642" b="1" spc="13" dirty="0">
              <a:solidFill>
                <a:schemeClr val="bg1"/>
              </a:solidFill>
              <a:latin typeface="Arial" panose="020B0604020202020204" pitchFamily="34" charset="0"/>
              <a:cs typeface="Arial" panose="020B0604020202020204" pitchFamily="34" charset="0"/>
            </a:endParaRPr>
          </a:p>
          <a:p>
            <a:pPr>
              <a:lnSpc>
                <a:spcPts val="790"/>
              </a:lnSpc>
              <a:spcBef>
                <a:spcPts val="64"/>
              </a:spcBef>
              <a:spcAft>
                <a:spcPct val="0"/>
              </a:spcAft>
            </a:pPr>
            <a:r>
              <a:rPr lang="en-US" sz="642" dirty="0">
                <a:solidFill>
                  <a:schemeClr val="bg1"/>
                </a:solidFill>
                <a:latin typeface="Arial" panose="020B0604020202020204" pitchFamily="34" charset="0"/>
                <a:cs typeface="Arial" panose="020B0604020202020204" pitchFamily="34" charset="0"/>
                <a:sym typeface="+mn-ea"/>
              </a:rPr>
              <a:t>c/o </a:t>
            </a:r>
            <a:r>
              <a:rPr lang="en-US" sz="642" dirty="0" err="1">
                <a:solidFill>
                  <a:schemeClr val="bg1"/>
                </a:solidFill>
                <a:latin typeface="Arial" panose="020B0604020202020204" pitchFamily="34" charset="0"/>
                <a:cs typeface="Arial" panose="020B0604020202020204" pitchFamily="34" charset="0"/>
                <a:sym typeface="+mn-ea"/>
              </a:rPr>
              <a:t>Advokatfirman</a:t>
            </a:r>
            <a:r>
              <a:rPr lang="en-US" sz="642" dirty="0">
                <a:solidFill>
                  <a:schemeClr val="bg1"/>
                </a:solidFill>
                <a:latin typeface="Arial" panose="020B0604020202020204" pitchFamily="34" charset="0"/>
                <a:cs typeface="Arial" panose="020B0604020202020204" pitchFamily="34" charset="0"/>
                <a:sym typeface="+mn-ea"/>
              </a:rPr>
              <a:t> Nerpin</a:t>
            </a:r>
          </a:p>
          <a:p>
            <a:pPr>
              <a:lnSpc>
                <a:spcPts val="790"/>
              </a:lnSpc>
              <a:spcBef>
                <a:spcPts val="64"/>
              </a:spcBef>
              <a:spcAft>
                <a:spcPct val="0"/>
              </a:spcAft>
            </a:pPr>
            <a:r>
              <a:rPr lang="en-US" sz="642" dirty="0">
                <a:solidFill>
                  <a:schemeClr val="bg1"/>
                </a:solidFill>
                <a:latin typeface="Arial" panose="020B0604020202020204" pitchFamily="34" charset="0"/>
                <a:cs typeface="Arial" panose="020B0604020202020204" pitchFamily="34" charset="0"/>
                <a:sym typeface="+mn-ea"/>
              </a:rPr>
              <a:t>Birger </a:t>
            </a:r>
            <a:r>
              <a:rPr lang="en-US" sz="642" dirty="0" err="1">
                <a:solidFill>
                  <a:schemeClr val="bg1"/>
                </a:solidFill>
                <a:latin typeface="Arial" panose="020B0604020202020204" pitchFamily="34" charset="0"/>
                <a:cs typeface="Arial" panose="020B0604020202020204" pitchFamily="34" charset="0"/>
                <a:sym typeface="+mn-ea"/>
              </a:rPr>
              <a:t>Jarlsgatan</a:t>
            </a:r>
            <a:r>
              <a:rPr lang="en-US" sz="642" dirty="0">
                <a:solidFill>
                  <a:schemeClr val="bg1"/>
                </a:solidFill>
                <a:latin typeface="Arial" panose="020B0604020202020204" pitchFamily="34" charset="0"/>
                <a:cs typeface="Arial" panose="020B0604020202020204" pitchFamily="34" charset="0"/>
                <a:sym typeface="+mn-ea"/>
              </a:rPr>
              <a:t> 2, 3</a:t>
            </a:r>
            <a:r>
              <a:rPr lang="en-US" sz="642" baseline="30000" dirty="0">
                <a:solidFill>
                  <a:schemeClr val="bg1"/>
                </a:solidFill>
                <a:latin typeface="Arial" panose="020B0604020202020204" pitchFamily="34" charset="0"/>
                <a:cs typeface="Arial" panose="020B0604020202020204" pitchFamily="34" charset="0"/>
                <a:sym typeface="+mn-ea"/>
              </a:rPr>
              <a:t>rd</a:t>
            </a:r>
            <a:r>
              <a:rPr lang="en-US" sz="642" dirty="0">
                <a:solidFill>
                  <a:schemeClr val="bg1"/>
                </a:solidFill>
                <a:latin typeface="Arial" panose="020B0604020202020204" pitchFamily="34" charset="0"/>
                <a:cs typeface="Arial" panose="020B0604020202020204" pitchFamily="34" charset="0"/>
                <a:sym typeface="+mn-ea"/>
              </a:rPr>
              <a:t> Floor</a:t>
            </a:r>
          </a:p>
          <a:p>
            <a:pPr>
              <a:lnSpc>
                <a:spcPts val="790"/>
              </a:lnSpc>
              <a:spcBef>
                <a:spcPts val="64"/>
              </a:spcBef>
              <a:spcAft>
                <a:spcPct val="0"/>
              </a:spcAft>
            </a:pPr>
            <a:r>
              <a:rPr lang="en-US" sz="642" dirty="0">
                <a:solidFill>
                  <a:schemeClr val="bg1"/>
                </a:solidFill>
                <a:latin typeface="Arial" panose="020B0604020202020204" pitchFamily="34" charset="0"/>
                <a:cs typeface="Arial" panose="020B0604020202020204" pitchFamily="34" charset="0"/>
                <a:sym typeface="+mn-ea"/>
              </a:rPr>
              <a:t>P.O. Box 545</a:t>
            </a:r>
          </a:p>
          <a:p>
            <a:pPr>
              <a:lnSpc>
                <a:spcPts val="790"/>
              </a:lnSpc>
              <a:spcBef>
                <a:spcPts val="64"/>
              </a:spcBef>
              <a:spcAft>
                <a:spcPct val="0"/>
              </a:spcAft>
            </a:pPr>
            <a:r>
              <a:rPr lang="en-US" sz="642" dirty="0">
                <a:solidFill>
                  <a:schemeClr val="bg1"/>
                </a:solidFill>
                <a:latin typeface="Arial" panose="020B0604020202020204" pitchFamily="34" charset="0"/>
                <a:cs typeface="Arial" panose="020B0604020202020204" pitchFamily="34" charset="0"/>
                <a:sym typeface="+mn-ea"/>
              </a:rPr>
              <a:t>SE-114 11 Stockholm</a:t>
            </a:r>
          </a:p>
          <a:p>
            <a:pPr>
              <a:lnSpc>
                <a:spcPts val="790"/>
              </a:lnSpc>
              <a:spcBef>
                <a:spcPts val="64"/>
              </a:spcBef>
              <a:spcAft>
                <a:spcPct val="0"/>
              </a:spcAft>
            </a:pPr>
            <a:r>
              <a:rPr lang="en-US" sz="642" dirty="0">
                <a:solidFill>
                  <a:schemeClr val="bg1"/>
                </a:solidFill>
                <a:latin typeface="Arial" panose="020B0604020202020204" pitchFamily="34" charset="0"/>
                <a:cs typeface="Arial" panose="020B0604020202020204" pitchFamily="34" charset="0"/>
                <a:sym typeface="+mn-ea"/>
              </a:rPr>
              <a:t>Sweden</a:t>
            </a:r>
          </a:p>
        </p:txBody>
      </p:sp>
      <p:sp>
        <p:nvSpPr>
          <p:cNvPr id="10" name="文本框 4">
            <a:extLst>
              <a:ext uri="{FF2B5EF4-FFF2-40B4-BE49-F238E27FC236}">
                <a16:creationId xmlns:a16="http://schemas.microsoft.com/office/drawing/2014/main" id="{02ECA84E-D03F-24FD-ED65-4B8E3FA94646}"/>
              </a:ext>
            </a:extLst>
          </p:cNvPr>
          <p:cNvSpPr txBox="1"/>
          <p:nvPr/>
        </p:nvSpPr>
        <p:spPr>
          <a:xfrm>
            <a:off x="2660791" y="3744500"/>
            <a:ext cx="1220171" cy="724686"/>
          </a:xfrm>
          <a:prstGeom prst="rect">
            <a:avLst/>
          </a:prstGeom>
          <a:noFill/>
        </p:spPr>
        <p:txBody>
          <a:bodyPr wrap="square" rtlCol="0">
            <a:spAutoFit/>
          </a:bodyPr>
          <a:lstStyle/>
          <a:p>
            <a:r>
              <a:rPr lang="en-US" altLang="zh-CN" sz="642" b="1" spc="16" dirty="0">
                <a:solidFill>
                  <a:schemeClr val="bg1"/>
                </a:solidFill>
                <a:latin typeface="Arial" panose="020B0604020202020204" pitchFamily="34" charset="0"/>
                <a:cs typeface="Arial" panose="020B0604020202020204" pitchFamily="34" charset="0"/>
              </a:rPr>
              <a:t>Shanghai Address</a:t>
            </a:r>
            <a:r>
              <a:rPr lang="en-US" altLang="zh-CN" sz="706" b="1" spc="16" dirty="0">
                <a:solidFill>
                  <a:schemeClr val="bg1"/>
                </a:solidFill>
                <a:latin typeface="Arial" panose="020B0604020202020204" pitchFamily="34" charset="0"/>
                <a:cs typeface="Arial" panose="020B0604020202020204" pitchFamily="34" charset="0"/>
              </a:rPr>
              <a:t>:</a:t>
            </a:r>
          </a:p>
          <a:p>
            <a:pPr>
              <a:spcAft>
                <a:spcPct val="0"/>
              </a:spcAft>
            </a:pPr>
            <a:r>
              <a:rPr lang="en-US" altLang="zh-CN" sz="642" dirty="0">
                <a:solidFill>
                  <a:schemeClr val="bg1"/>
                </a:solidFill>
                <a:latin typeface="Arial" panose="020B0604020202020204" pitchFamily="34" charset="0"/>
                <a:cs typeface="Arial" panose="020B0604020202020204" pitchFamily="34" charset="0"/>
              </a:rPr>
              <a:t>Room 306, No 101 </a:t>
            </a:r>
            <a:r>
              <a:rPr lang="en-US" altLang="zh-CN" sz="642" dirty="0" err="1">
                <a:solidFill>
                  <a:schemeClr val="bg1"/>
                </a:solidFill>
                <a:latin typeface="Arial" panose="020B0604020202020204" pitchFamily="34" charset="0"/>
                <a:cs typeface="Arial" panose="020B0604020202020204" pitchFamily="34" charset="0"/>
              </a:rPr>
              <a:t>Yingao</a:t>
            </a:r>
            <a:r>
              <a:rPr lang="en-US" altLang="zh-CN" sz="642" dirty="0">
                <a:solidFill>
                  <a:schemeClr val="bg1"/>
                </a:solidFill>
                <a:latin typeface="Arial" panose="020B0604020202020204" pitchFamily="34" charset="0"/>
                <a:cs typeface="Arial" panose="020B0604020202020204" pitchFamily="34" charset="0"/>
              </a:rPr>
              <a:t> West Rd, </a:t>
            </a:r>
            <a:r>
              <a:rPr lang="en-US" altLang="zh-CN" sz="642" dirty="0" err="1">
                <a:solidFill>
                  <a:schemeClr val="bg1"/>
                </a:solidFill>
                <a:latin typeface="Arial" panose="020B0604020202020204" pitchFamily="34" charset="0"/>
                <a:cs typeface="Arial" panose="020B0604020202020204" pitchFamily="34" charset="0"/>
              </a:rPr>
              <a:t>Baosan</a:t>
            </a:r>
            <a:r>
              <a:rPr lang="en-US" altLang="zh-CN" sz="642" dirty="0">
                <a:solidFill>
                  <a:schemeClr val="bg1"/>
                </a:solidFill>
                <a:latin typeface="Arial" panose="020B0604020202020204" pitchFamily="34" charset="0"/>
                <a:cs typeface="Arial" panose="020B0604020202020204" pitchFamily="34" charset="0"/>
              </a:rPr>
              <a:t> district , Shanghai  China 200439</a:t>
            </a:r>
          </a:p>
          <a:p>
            <a:endParaRPr lang="en-US" altLang="zh-CN" sz="642" dirty="0">
              <a:solidFill>
                <a:schemeClr val="bg1"/>
              </a:solidFill>
              <a:latin typeface="Arial" panose="020B0604020202020204" pitchFamily="34" charset="0"/>
              <a:cs typeface="Arial" panose="020B0604020202020204" pitchFamily="34" charset="0"/>
            </a:endParaRPr>
          </a:p>
          <a:p>
            <a:endParaRPr lang="zh-CN" altLang="en-US" sz="835"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447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7000"/>
            <a:lum/>
          </a:blip>
          <a:srcRect/>
          <a:stretch>
            <a:fillRect l="-69000" r="-69000"/>
          </a:stretch>
        </a:blipFill>
        <a:effectLst/>
      </p:bgPr>
    </p:bg>
    <p:spTree>
      <p:nvGrpSpPr>
        <p:cNvPr id="1" name=""/>
        <p:cNvGrpSpPr/>
        <p:nvPr/>
      </p:nvGrpSpPr>
      <p:grpSpPr>
        <a:xfrm>
          <a:off x="0" y="0"/>
          <a:ext cx="0" cy="0"/>
          <a:chOff x="0" y="0"/>
          <a:chExt cx="0" cy="0"/>
        </a:xfrm>
      </p:grpSpPr>
      <p:sp>
        <p:nvSpPr>
          <p:cNvPr id="6" name="TextBox 5"/>
          <p:cNvSpPr txBox="1"/>
          <p:nvPr/>
        </p:nvSpPr>
        <p:spPr>
          <a:xfrm>
            <a:off x="262994" y="4033653"/>
            <a:ext cx="1223412" cy="248209"/>
          </a:xfrm>
          <a:prstGeom prst="rect">
            <a:avLst/>
          </a:prstGeom>
          <a:noFill/>
        </p:spPr>
        <p:txBody>
          <a:bodyPr wrap="none" rtlCol="0">
            <a:spAutoFit/>
          </a:bodyPr>
          <a:lstStyle/>
          <a:p>
            <a:r>
              <a:rPr lang="zh-CN" altLang="en-US" sz="1013" dirty="0">
                <a:solidFill>
                  <a:schemeClr val="tx2"/>
                </a:solidFill>
                <a:cs typeface="+mn-ea"/>
                <a:sym typeface="+mn-lt"/>
              </a:rPr>
              <a:t>点击输入标题文字</a:t>
            </a:r>
          </a:p>
        </p:txBody>
      </p:sp>
      <p:sp>
        <p:nvSpPr>
          <p:cNvPr id="12" name="文本框 11">
            <a:extLst>
              <a:ext uri="{FF2B5EF4-FFF2-40B4-BE49-F238E27FC236}">
                <a16:creationId xmlns:a16="http://schemas.microsoft.com/office/drawing/2014/main" id="{14350647-91D5-4775-88CF-6429AA68F94F}"/>
              </a:ext>
            </a:extLst>
          </p:cNvPr>
          <p:cNvSpPr txBox="1"/>
          <p:nvPr/>
        </p:nvSpPr>
        <p:spPr>
          <a:xfrm>
            <a:off x="1977118" y="461325"/>
            <a:ext cx="2980050" cy="2492990"/>
          </a:xfrm>
          <a:prstGeom prst="rect">
            <a:avLst/>
          </a:prstGeom>
          <a:noFill/>
        </p:spPr>
        <p:txBody>
          <a:bodyPr wrap="square" rtlCol="0">
            <a:spAutoFit/>
          </a:bodyPr>
          <a:lstStyle/>
          <a:p>
            <a:endParaRPr lang="en-US" altLang="zh-CN" sz="1200" dirty="0">
              <a:solidFill>
                <a:schemeClr val="bg1"/>
              </a:solidFill>
              <a:latin typeface="Arial" panose="020B0604020202020204" pitchFamily="34" charset="0"/>
              <a:cs typeface="Arial" panose="020B0604020202020204" pitchFamily="34" charset="0"/>
            </a:endParaRPr>
          </a:p>
          <a:p>
            <a:r>
              <a:rPr lang="en-US" altLang="zh-CN" sz="1200" dirty="0">
                <a:solidFill>
                  <a:schemeClr val="bg1"/>
                </a:solidFill>
                <a:latin typeface="Arial" panose="020B0604020202020204" pitchFamily="34" charset="0"/>
                <a:cs typeface="Arial" panose="020B0604020202020204" pitchFamily="34" charset="0"/>
              </a:rPr>
              <a:t>About EurAsia Fintech  AB </a:t>
            </a:r>
            <a:endParaRPr lang="zh-CN" altLang="en-US" sz="1200" dirty="0">
              <a:solidFill>
                <a:schemeClr val="bg1"/>
              </a:solidFill>
              <a:latin typeface="Arial" panose="020B0604020202020204" pitchFamily="34" charset="0"/>
              <a:cs typeface="Arial" panose="020B0604020202020204" pitchFamily="34" charset="0"/>
            </a:endParaRPr>
          </a:p>
          <a:p>
            <a:endParaRPr lang="en-US" altLang="zh-CN" sz="1100" dirty="0">
              <a:solidFill>
                <a:schemeClr val="bg1"/>
              </a:solidFill>
              <a:latin typeface="Arial" panose="020B0604020202020204" pitchFamily="34" charset="0"/>
              <a:cs typeface="Arial" panose="020B0604020202020204" pitchFamily="34" charset="0"/>
            </a:endParaRPr>
          </a:p>
          <a:p>
            <a:pPr algn="just"/>
            <a:r>
              <a:rPr lang="en-US" altLang="zh-CN" sz="1100" dirty="0">
                <a:solidFill>
                  <a:schemeClr val="bg1"/>
                </a:solidFill>
                <a:latin typeface="Arial" panose="020B0604020202020204" pitchFamily="34" charset="0"/>
                <a:cs typeface="Arial" panose="020B0604020202020204" pitchFamily="34" charset="0"/>
              </a:rPr>
              <a:t>EurAsia Fintech is a leading provider of digital solutions for </a:t>
            </a:r>
            <a:r>
              <a:rPr lang="en-GB" altLang="zh-CN" sz="1100" dirty="0">
                <a:solidFill>
                  <a:schemeClr val="bg1"/>
                </a:solidFill>
                <a:latin typeface="Arial" panose="020B0604020202020204" pitchFamily="34" charset="0"/>
                <a:cs typeface="Arial" panose="020B0604020202020204" pitchFamily="34" charset="0"/>
              </a:rPr>
              <a:t>China's automobile loan and leasing industry. The company operates </a:t>
            </a:r>
            <a:r>
              <a:rPr lang="en-US" sz="1100" dirty="0">
                <a:solidFill>
                  <a:schemeClr val="bg1"/>
                </a:solidFill>
                <a:effectLst/>
                <a:latin typeface="Arial" panose="020B0604020202020204" pitchFamily="34" charset="0"/>
                <a:ea typeface="等线" panose="02010600030101010101" pitchFamily="2" charset="-122"/>
                <a:cs typeface="Arial" panose="020B0604020202020204" pitchFamily="34" charset="0"/>
              </a:rPr>
              <a:t>an electronic platform supporting financial product transactions by connecting customers with providers of financial products, such as banks and leasing companies.</a:t>
            </a:r>
          </a:p>
          <a:p>
            <a:endParaRPr lang="en-US" sz="1100" dirty="0">
              <a:solidFill>
                <a:schemeClr val="bg1"/>
              </a:solidFill>
              <a:latin typeface="Arial" panose="020B0604020202020204" pitchFamily="34" charset="0"/>
              <a:ea typeface="等线" panose="02010600030101010101" pitchFamily="2" charset="-122"/>
              <a:cs typeface="Arial" panose="020B0604020202020204" pitchFamily="34" charset="0"/>
            </a:endParaRPr>
          </a:p>
          <a:p>
            <a:r>
              <a:rPr lang="en-US" altLang="zh-CN" sz="1100" dirty="0">
                <a:solidFill>
                  <a:schemeClr val="bg1"/>
                </a:solidFill>
                <a:latin typeface="Arial" panose="020B0604020202020204" pitchFamily="34" charset="0"/>
                <a:cs typeface="Arial" panose="020B0604020202020204" pitchFamily="34" charset="0"/>
              </a:rPr>
              <a:t>For more</a:t>
            </a:r>
            <a:r>
              <a:rPr lang="en-US" altLang="zh-CN" sz="1100" spc="7" dirty="0">
                <a:solidFill>
                  <a:schemeClr val="bg1"/>
                </a:solidFill>
                <a:latin typeface="Arial" panose="020B0604020202020204" pitchFamily="34" charset="0"/>
                <a:cs typeface="Arial" panose="020B0604020202020204" pitchFamily="34" charset="0"/>
              </a:rPr>
              <a:t> </a:t>
            </a:r>
            <a:r>
              <a:rPr lang="en-US" altLang="zh-CN" sz="1100" dirty="0">
                <a:solidFill>
                  <a:schemeClr val="bg1"/>
                </a:solidFill>
                <a:latin typeface="Arial" panose="020B0604020202020204" pitchFamily="34" charset="0"/>
                <a:cs typeface="Arial" panose="020B0604020202020204" pitchFamily="34" charset="0"/>
              </a:rPr>
              <a:t>information:</a:t>
            </a:r>
            <a:r>
              <a:rPr lang="en-US" altLang="zh-CN" sz="1100" spc="13" dirty="0">
                <a:solidFill>
                  <a:schemeClr val="bg1"/>
                </a:solidFill>
                <a:latin typeface="Arial" panose="020B0604020202020204" pitchFamily="34" charset="0"/>
                <a:cs typeface="Arial" panose="020B0604020202020204" pitchFamily="34" charset="0"/>
              </a:rPr>
              <a:t> </a:t>
            </a:r>
            <a:r>
              <a:rPr lang="en-US" altLang="zh-CN" sz="1100" b="1"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www.eurasiafintech.com</a:t>
            </a:r>
            <a:endParaRPr lang="zh-CN" altLang="en-US" sz="1100" dirty="0">
              <a:solidFill>
                <a:schemeClr val="bg1"/>
              </a:solidFill>
              <a:latin typeface="Arial" panose="020B0604020202020204" pitchFamily="34" charset="0"/>
              <a:cs typeface="Arial" panose="020B0604020202020204" pitchFamily="34" charset="0"/>
            </a:endParaRPr>
          </a:p>
        </p:txBody>
      </p:sp>
      <p:pic>
        <p:nvPicPr>
          <p:cNvPr id="13" name="图片 12" descr="智先生数科logo-05">
            <a:extLst>
              <a:ext uri="{FF2B5EF4-FFF2-40B4-BE49-F238E27FC236}">
                <a16:creationId xmlns:a16="http://schemas.microsoft.com/office/drawing/2014/main" id="{D36C261D-59FA-EFC5-3584-594494C69455}"/>
              </a:ext>
            </a:extLst>
          </p:cNvPr>
          <p:cNvPicPr>
            <a:picLocks noChangeAspect="1"/>
          </p:cNvPicPr>
          <p:nvPr/>
        </p:nvPicPr>
        <p:blipFill>
          <a:blip r:embed="rId5"/>
          <a:srcRect r="50192"/>
          <a:stretch>
            <a:fillRect/>
          </a:stretch>
        </p:blipFill>
        <p:spPr>
          <a:xfrm>
            <a:off x="123478" y="29833"/>
            <a:ext cx="1192271" cy="590855"/>
          </a:xfrm>
          <a:prstGeom prst="rect">
            <a:avLst/>
          </a:prstGeom>
        </p:spPr>
      </p:pic>
    </p:spTree>
    <p:extLst>
      <p:ext uri="{BB962C8B-B14F-4D97-AF65-F5344CB8AC3E}">
        <p14:creationId xmlns:p14="http://schemas.microsoft.com/office/powerpoint/2010/main" val="2558504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9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39DC717B-4496-5069-C37C-9B0CDBFFF475}"/>
              </a:ext>
            </a:extLst>
          </p:cNvPr>
          <p:cNvSpPr txBox="1"/>
          <p:nvPr/>
        </p:nvSpPr>
        <p:spPr>
          <a:xfrm>
            <a:off x="843558" y="1340768"/>
            <a:ext cx="4626218" cy="112562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indent="-171450">
              <a:lnSpc>
                <a:spcPct val="150000"/>
              </a:lnSpc>
              <a:spcBef>
                <a:spcPct val="0"/>
              </a:spcBef>
              <a:spcAft>
                <a:spcPct val="0"/>
              </a:spcAft>
              <a:buFont typeface="Wingdings" panose="05000000000000000000" pitchFamily="2" charset="2"/>
              <a:buChar char="u"/>
            </a:pPr>
            <a:r>
              <a:rPr lang="en-US" sz="1000" dirty="0">
                <a:solidFill>
                  <a:srgbClr val="FFFFFF"/>
                </a:solidFill>
                <a:latin typeface="Arial" panose="020B0604020202020204" pitchFamily="34" charset="0"/>
                <a:cs typeface="Arial" panose="020B0604020202020204" pitchFamily="34" charset="0"/>
              </a:rPr>
              <a:t>Net sales SEK127.1 (SEK</a:t>
            </a:r>
            <a:r>
              <a:rPr lang="en-US" altLang="zh-CN" sz="1000" dirty="0">
                <a:solidFill>
                  <a:srgbClr val="FFFFFF"/>
                </a:solidFill>
                <a:latin typeface="Arial" panose="020B0604020202020204" pitchFamily="34" charset="0"/>
                <a:cs typeface="Arial" panose="020B0604020202020204" pitchFamily="34" charset="0"/>
              </a:rPr>
              <a:t>129.9 </a:t>
            </a:r>
            <a:r>
              <a:rPr lang="en-US" sz="1000" dirty="0">
                <a:solidFill>
                  <a:srgbClr val="FFFFFF"/>
                </a:solidFill>
                <a:latin typeface="Arial" panose="020B0604020202020204" pitchFamily="34" charset="0"/>
                <a:cs typeface="Arial" panose="020B0604020202020204" pitchFamily="34" charset="0"/>
              </a:rPr>
              <a:t>2022)</a:t>
            </a:r>
          </a:p>
          <a:p>
            <a:pPr marL="171450" marR="0" indent="-171450">
              <a:lnSpc>
                <a:spcPct val="150000"/>
              </a:lnSpc>
              <a:spcBef>
                <a:spcPct val="0"/>
              </a:spcBef>
              <a:spcAft>
                <a:spcPct val="0"/>
              </a:spcAft>
              <a:buFont typeface="Wingdings" panose="05000000000000000000" pitchFamily="2" charset="2"/>
              <a:buChar char="u"/>
            </a:pPr>
            <a:r>
              <a:rPr lang="en-US" sz="1000" dirty="0">
                <a:solidFill>
                  <a:srgbClr val="FFFFFF"/>
                </a:solidFill>
                <a:latin typeface="Arial" panose="020B0604020202020204" pitchFamily="34" charset="0"/>
                <a:cs typeface="Arial" panose="020B0604020202020204" pitchFamily="34" charset="0"/>
              </a:rPr>
              <a:t>Gross profit SEK</a:t>
            </a:r>
            <a:r>
              <a:rPr lang="en-US" altLang="zh-CN" sz="1000" dirty="0">
                <a:solidFill>
                  <a:srgbClr val="FFFFFF"/>
                </a:solidFill>
                <a:latin typeface="Arial" panose="020B0604020202020204" pitchFamily="34" charset="0"/>
                <a:cs typeface="Arial" panose="020B0604020202020204" pitchFamily="34" charset="0"/>
              </a:rPr>
              <a:t>38.6 (SEK39.3 2022)</a:t>
            </a:r>
            <a:endParaRPr lang="en-US" sz="1000" dirty="0">
              <a:solidFill>
                <a:srgbClr val="FFFFFF"/>
              </a:solidFill>
              <a:latin typeface="Arial" panose="020B0604020202020204" pitchFamily="34" charset="0"/>
              <a:cs typeface="Arial" panose="020B0604020202020204" pitchFamily="34" charset="0"/>
            </a:endParaRPr>
          </a:p>
          <a:p>
            <a:pPr marL="171450" marR="0" indent="-171450">
              <a:lnSpc>
                <a:spcPct val="150000"/>
              </a:lnSpc>
              <a:spcBef>
                <a:spcPct val="0"/>
              </a:spcBef>
              <a:spcAft>
                <a:spcPct val="0"/>
              </a:spcAft>
              <a:buFont typeface="Wingdings" panose="05000000000000000000" pitchFamily="2" charset="2"/>
              <a:buChar char="u"/>
            </a:pPr>
            <a:r>
              <a:rPr lang="en-US" altLang="zh-CN" sz="1000" dirty="0">
                <a:solidFill>
                  <a:srgbClr val="FFFFFF"/>
                </a:solidFill>
                <a:latin typeface="Arial" panose="020B0604020202020204" pitchFamily="34" charset="0"/>
                <a:cs typeface="Arial" panose="020B0604020202020204" pitchFamily="34" charset="0"/>
              </a:rPr>
              <a:t>EBITDA SEK24.3 (SEK 23.1 2022)</a:t>
            </a:r>
          </a:p>
          <a:p>
            <a:pPr marL="171450" indent="-171450">
              <a:lnSpc>
                <a:spcPct val="150000"/>
              </a:lnSpc>
              <a:spcBef>
                <a:spcPct val="0"/>
              </a:spcBef>
              <a:spcAft>
                <a:spcPct val="0"/>
              </a:spcAft>
              <a:buFont typeface="Wingdings" panose="05000000000000000000" pitchFamily="2" charset="2"/>
              <a:buChar char="u"/>
            </a:pPr>
            <a:r>
              <a:rPr lang="en-US" altLang="zh-CN" sz="1000" dirty="0">
                <a:solidFill>
                  <a:srgbClr val="FFFFFF"/>
                </a:solidFill>
                <a:latin typeface="Arial" panose="020B0604020202020204" pitchFamily="34" charset="0"/>
                <a:cs typeface="Arial" panose="020B0604020202020204" pitchFamily="34" charset="0"/>
              </a:rPr>
              <a:t>Operating profit SEK23.5 (SEK (22.3 2022)</a:t>
            </a:r>
          </a:p>
          <a:p>
            <a:pPr marL="171450" indent="-171450">
              <a:lnSpc>
                <a:spcPct val="150000"/>
              </a:lnSpc>
              <a:spcBef>
                <a:spcPct val="0"/>
              </a:spcBef>
              <a:spcAft>
                <a:spcPct val="0"/>
              </a:spcAft>
              <a:buFont typeface="Wingdings" panose="05000000000000000000" pitchFamily="2" charset="2"/>
              <a:buChar char="u"/>
            </a:pPr>
            <a:r>
              <a:rPr lang="en-US" altLang="zh-CN" sz="1000" dirty="0">
                <a:solidFill>
                  <a:srgbClr val="FFFFFF"/>
                </a:solidFill>
                <a:latin typeface="Arial" panose="020B0604020202020204" pitchFamily="34" charset="0"/>
                <a:cs typeface="Arial" panose="020B0604020202020204" pitchFamily="34" charset="0"/>
              </a:rPr>
              <a:t>Cash flow from operations SEK 23.4 (SEK-26.7 2022)</a:t>
            </a:r>
          </a:p>
        </p:txBody>
      </p:sp>
      <p:graphicFrame>
        <p:nvGraphicFramePr>
          <p:cNvPr id="4" name="表格 3">
            <a:extLst>
              <a:ext uri="{FF2B5EF4-FFF2-40B4-BE49-F238E27FC236}">
                <a16:creationId xmlns:a16="http://schemas.microsoft.com/office/drawing/2014/main" id="{68BE59ED-DA26-AE26-5BA1-C6CAB88E02B8}"/>
              </a:ext>
            </a:extLst>
          </p:cNvPr>
          <p:cNvGraphicFramePr/>
          <p:nvPr>
            <p:custDataLst>
              <p:tags r:id="rId2"/>
            </p:custDataLst>
            <p:extLst>
              <p:ext uri="{D42A27DB-BD31-4B8C-83A1-F6EECF244321}">
                <p14:modId xmlns:p14="http://schemas.microsoft.com/office/powerpoint/2010/main" val="3987063194"/>
              </p:ext>
            </p:extLst>
          </p:nvPr>
        </p:nvGraphicFramePr>
        <p:xfrm>
          <a:off x="735544" y="2808906"/>
          <a:ext cx="4140462" cy="3876339"/>
        </p:xfrm>
        <a:graphic>
          <a:graphicData uri="http://schemas.openxmlformats.org/drawingml/2006/table">
            <a:tbl>
              <a:tblPr firstRow="1" bandRow="1">
                <a:tableStyleId>{5C22544A-7EE6-4342-B048-85BDC9FD1C3A}</a:tableStyleId>
              </a:tblPr>
              <a:tblGrid>
                <a:gridCol w="1691964">
                  <a:extLst>
                    <a:ext uri="{9D8B030D-6E8A-4147-A177-3AD203B41FA5}">
                      <a16:colId xmlns:a16="http://schemas.microsoft.com/office/drawing/2014/main" val="20000"/>
                    </a:ext>
                  </a:extLst>
                </a:gridCol>
                <a:gridCol w="820234">
                  <a:extLst>
                    <a:ext uri="{9D8B030D-6E8A-4147-A177-3AD203B41FA5}">
                      <a16:colId xmlns:a16="http://schemas.microsoft.com/office/drawing/2014/main" val="20001"/>
                    </a:ext>
                  </a:extLst>
                </a:gridCol>
                <a:gridCol w="858696">
                  <a:extLst>
                    <a:ext uri="{9D8B030D-6E8A-4147-A177-3AD203B41FA5}">
                      <a16:colId xmlns:a16="http://schemas.microsoft.com/office/drawing/2014/main" val="20002"/>
                    </a:ext>
                  </a:extLst>
                </a:gridCol>
                <a:gridCol w="769568">
                  <a:extLst>
                    <a:ext uri="{9D8B030D-6E8A-4147-A177-3AD203B41FA5}">
                      <a16:colId xmlns:a16="http://schemas.microsoft.com/office/drawing/2014/main" val="20003"/>
                    </a:ext>
                  </a:extLst>
                </a:gridCol>
              </a:tblGrid>
              <a:tr h="234916">
                <a:tc gridSpan="4">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200" spc="28" dirty="0">
                          <a:solidFill>
                            <a:srgbClr val="FFFFFF"/>
                          </a:solidFill>
                          <a:latin typeface="Arial" panose="020B0604020202020204" pitchFamily="34" charset="0"/>
                          <a:cs typeface="Arial" panose="020B0604020202020204" pitchFamily="34" charset="0"/>
                        </a:rPr>
                        <a:t>Group</a:t>
                      </a:r>
                      <a:r>
                        <a:rPr lang="en-US" altLang="zh-CN" sz="1200" spc="18" dirty="0">
                          <a:solidFill>
                            <a:srgbClr val="FFFFFF"/>
                          </a:solidFill>
                          <a:latin typeface="Arial" panose="020B0604020202020204" pitchFamily="34" charset="0"/>
                          <a:cs typeface="Arial" panose="020B0604020202020204" pitchFamily="34" charset="0"/>
                        </a:rPr>
                        <a:t> </a:t>
                      </a:r>
                      <a:r>
                        <a:rPr lang="en-US" altLang="zh-CN" sz="1200" spc="25" dirty="0">
                          <a:solidFill>
                            <a:srgbClr val="FFFFFF"/>
                          </a:solidFill>
                          <a:latin typeface="Arial" panose="020B0604020202020204" pitchFamily="34" charset="0"/>
                          <a:cs typeface="Arial" panose="020B0604020202020204" pitchFamily="34" charset="0"/>
                        </a:rPr>
                        <a:t>Financial</a:t>
                      </a:r>
                      <a:r>
                        <a:rPr lang="en-US" altLang="zh-CN" sz="1200" spc="12" dirty="0">
                          <a:solidFill>
                            <a:srgbClr val="FFFFFF"/>
                          </a:solidFill>
                          <a:latin typeface="Arial" panose="020B0604020202020204" pitchFamily="34" charset="0"/>
                          <a:cs typeface="Arial" panose="020B0604020202020204" pitchFamily="34" charset="0"/>
                        </a:rPr>
                        <a:t> </a:t>
                      </a:r>
                      <a:r>
                        <a:rPr lang="en-US" altLang="zh-CN" sz="1200" spc="30" dirty="0">
                          <a:solidFill>
                            <a:srgbClr val="FFFFFF"/>
                          </a:solidFill>
                          <a:latin typeface="Arial" panose="020B0604020202020204" pitchFamily="34" charset="0"/>
                          <a:cs typeface="Arial" panose="020B0604020202020204" pitchFamily="34" charset="0"/>
                        </a:rPr>
                        <a:t>Summary</a:t>
                      </a:r>
                    </a:p>
                    <a:p>
                      <a:pPr marL="0" marR="0" lvl="0" indent="0" algn="l" defTabSz="755650" rtl="0" eaLnBrk="1" fontAlgn="auto" latinLnBrk="0" hangingPunct="1">
                        <a:lnSpc>
                          <a:spcPct val="100000"/>
                        </a:lnSpc>
                        <a:spcBef>
                          <a:spcPts val="0"/>
                        </a:spcBef>
                        <a:spcAft>
                          <a:spcPts val="0"/>
                        </a:spcAft>
                        <a:buClrTx/>
                        <a:buSzTx/>
                        <a:buFontTx/>
                        <a:buNone/>
                        <a:defRPr/>
                      </a:pPr>
                      <a:endParaRPr lang="en-US" altLang="zh-CN" sz="1200" spc="30" dirty="0">
                        <a:solidFill>
                          <a:srgbClr val="FFFFFF"/>
                        </a:solidFill>
                        <a:latin typeface="Arial" panose="020B0604020202020204" pitchFamily="34" charset="0"/>
                        <a:cs typeface="Arial" panose="020B0604020202020204" pitchFamily="34" charset="0"/>
                      </a:endParaRPr>
                    </a:p>
                  </a:txBody>
                  <a:tcPr marL="56681" marR="56681" marT="28341" marB="283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CN"/>
                    </a:p>
                  </a:txBody>
                  <a:tcPr marL="56681" marR="56681" marT="28341" marB="28341"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CN"/>
                    </a:p>
                  </a:txBody>
                  <a:tcPr marL="56681" marR="56681" marT="28341" marB="28341"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CN"/>
                    </a:p>
                  </a:txBody>
                  <a:tcPr marL="56681" marR="56681" marT="28341" marB="28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361">
                <a:tc>
                  <a:txBody>
                    <a:bodyPr/>
                    <a:lstStyle/>
                    <a:p>
                      <a:pPr>
                        <a:buNone/>
                      </a:pPr>
                      <a:endParaRPr lang="zh-CN" altLang="en-US" sz="11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755650" rtl="0" eaLnBrk="1" fontAlgn="auto" latinLnBrk="0" hangingPunct="1">
                        <a:lnSpc>
                          <a:spcPct val="100000"/>
                        </a:lnSpc>
                        <a:spcBef>
                          <a:spcPts val="0"/>
                        </a:spcBef>
                        <a:spcAft>
                          <a:spcPts val="0"/>
                        </a:spcAft>
                        <a:buClrTx/>
                        <a:buSzTx/>
                        <a:buFontTx/>
                        <a:buNone/>
                        <a:defRPr/>
                      </a:pPr>
                      <a:r>
                        <a:rPr lang="en-US" altLang="zh-CN" sz="1100" b="0" dirty="0">
                          <a:solidFill>
                            <a:schemeClr val="bg1"/>
                          </a:solidFill>
                          <a:latin typeface="Arial" panose="020B0604020202020204" pitchFamily="34" charset="0"/>
                          <a:cs typeface="Arial" panose="020B0604020202020204" pitchFamily="34" charset="0"/>
                        </a:rPr>
                        <a:t>Jan – </a:t>
                      </a:r>
                      <a:r>
                        <a:rPr lang="en-US" altLang="zh-CN" sz="1100" dirty="0">
                          <a:solidFill>
                            <a:schemeClr val="bg1"/>
                          </a:solidFill>
                          <a:latin typeface="Arial" panose="020B0604020202020204" pitchFamily="34" charset="0"/>
                          <a:cs typeface="Arial" panose="020B0604020202020204" pitchFamily="34" charset="0"/>
                          <a:sym typeface="+mn-ea"/>
                        </a:rPr>
                        <a:t>Sep</a:t>
                      </a:r>
                      <a:endParaRPr lang="en-US" altLang="zh-CN" sz="11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755650" rtl="0" eaLnBrk="1" fontAlgn="auto" latinLnBrk="0" hangingPunct="1">
                        <a:lnSpc>
                          <a:spcPct val="100000"/>
                        </a:lnSpc>
                        <a:spcBef>
                          <a:spcPts val="0"/>
                        </a:spcBef>
                        <a:spcAft>
                          <a:spcPts val="0"/>
                        </a:spcAft>
                        <a:buClrTx/>
                        <a:buSzTx/>
                        <a:buFontTx/>
                        <a:buNone/>
                        <a:defRPr/>
                      </a:pPr>
                      <a:r>
                        <a:rPr lang="en-US" altLang="zh-CN" sz="1100" b="0" dirty="0">
                          <a:solidFill>
                            <a:schemeClr val="bg1"/>
                          </a:solidFill>
                          <a:latin typeface="Arial" panose="020B0604020202020204" pitchFamily="34" charset="0"/>
                          <a:cs typeface="Arial" panose="020B0604020202020204" pitchFamily="34" charset="0"/>
                        </a:rPr>
                        <a:t>Jan – </a:t>
                      </a:r>
                      <a:r>
                        <a:rPr lang="en-US" altLang="zh-CN" sz="1100" dirty="0">
                          <a:solidFill>
                            <a:schemeClr val="bg1"/>
                          </a:solidFill>
                          <a:latin typeface="Arial" panose="020B0604020202020204" pitchFamily="34" charset="0"/>
                          <a:cs typeface="Arial" panose="020B0604020202020204" pitchFamily="34" charset="0"/>
                          <a:sym typeface="+mn-ea"/>
                        </a:rPr>
                        <a:t>Sep</a:t>
                      </a:r>
                      <a:endParaRPr lang="en-US" altLang="zh-CN" sz="11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755650" rtl="0" eaLnBrk="1" fontAlgn="auto" latinLnBrk="0" hangingPunct="1">
                        <a:lnSpc>
                          <a:spcPct val="100000"/>
                        </a:lnSpc>
                        <a:spcBef>
                          <a:spcPts val="0"/>
                        </a:spcBef>
                        <a:spcAft>
                          <a:spcPts val="0"/>
                        </a:spcAft>
                        <a:buClrTx/>
                        <a:buSzTx/>
                        <a:buFontTx/>
                        <a:buNone/>
                        <a:defRPr/>
                      </a:pPr>
                      <a:r>
                        <a:rPr lang="en-US" altLang="zh-CN" sz="1100" b="0" dirty="0">
                          <a:solidFill>
                            <a:schemeClr val="bg1"/>
                          </a:solidFill>
                          <a:latin typeface="Arial" panose="020B0604020202020204" pitchFamily="34" charset="0"/>
                          <a:cs typeface="Arial" panose="020B0604020202020204" pitchFamily="34" charset="0"/>
                        </a:rPr>
                        <a:t>Jan – Dec</a:t>
                      </a:r>
                      <a:endParaRPr lang="en-US" altLang="zh-CN" sz="11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972">
                <a:tc>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100" dirty="0">
                          <a:solidFill>
                            <a:schemeClr val="bg1"/>
                          </a:solidFill>
                          <a:latin typeface="Arial" panose="020B0604020202020204" pitchFamily="34" charset="0"/>
                          <a:cs typeface="Arial" panose="020B0604020202020204" pitchFamily="34" charset="0"/>
                        </a:rPr>
                        <a:t>KSEK</a:t>
                      </a:r>
                      <a:endParaRPr lang="zh-CN" altLang="en-US" sz="1100" dirty="0">
                        <a:solidFill>
                          <a:schemeClr val="bg1"/>
                        </a:solidFill>
                        <a:latin typeface="Arial" panose="020B0604020202020204" pitchFamily="34" charset="0"/>
                        <a:cs typeface="Arial" panose="020B0604020202020204" pitchFamily="34" charset="0"/>
                      </a:endParaRPr>
                    </a:p>
                  </a:txBody>
                  <a:tcPr marL="56681" marR="56681" marT="28341" marB="28341">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1100" dirty="0">
                          <a:solidFill>
                            <a:schemeClr val="bg1"/>
                          </a:solidFill>
                          <a:latin typeface="Arial" panose="020B0604020202020204" pitchFamily="34" charset="0"/>
                          <a:cs typeface="Arial" panose="020B0604020202020204" pitchFamily="34" charset="0"/>
                        </a:rPr>
                        <a:t>2023</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1100" dirty="0">
                          <a:solidFill>
                            <a:schemeClr val="bg1"/>
                          </a:solidFill>
                          <a:latin typeface="Arial" panose="020B0604020202020204" pitchFamily="34" charset="0"/>
                          <a:cs typeface="Arial" panose="020B0604020202020204" pitchFamily="34" charset="0"/>
                        </a:rPr>
                        <a:t>2022</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lang="en-US" altLang="zh-CN" sz="1100" dirty="0">
                          <a:solidFill>
                            <a:schemeClr val="bg1"/>
                          </a:solidFill>
                          <a:latin typeface="Arial" panose="020B0604020202020204" pitchFamily="34" charset="0"/>
                          <a:cs typeface="Arial" panose="020B0604020202020204" pitchFamily="34" charset="0"/>
                        </a:rPr>
                        <a:t>2022</a:t>
                      </a:r>
                    </a:p>
                  </a:txBody>
                  <a:tcPr marL="56681" marR="56681" marT="28341" marB="28341"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028">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Net Sales</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127,094</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     129,859</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169,977</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028">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Sales Growth %</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-2%</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70%</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54%</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167">
                <a:tc>
                  <a:txBody>
                    <a:bodyPr/>
                    <a:lstStyle/>
                    <a:p>
                      <a:pPr marL="0" marR="0">
                        <a:lnSpc>
                          <a:spcPts val="1320"/>
                        </a:lnSpc>
                        <a:spcBef>
                          <a:spcPct val="0"/>
                        </a:spcBef>
                        <a:spcAft>
                          <a:spcPct val="0"/>
                        </a:spcAft>
                      </a:pPr>
                      <a:r>
                        <a:rPr sz="1000" dirty="0">
                          <a:solidFill>
                            <a:srgbClr val="FFFFFF"/>
                          </a:solidFill>
                          <a:latin typeface="Arial" panose="020B0604020202020204" pitchFamily="34" charset="0"/>
                          <a:cs typeface="BWBFUQ+TNACAA+SommetRoundedRegular" panose="02000500000000000000"/>
                          <a:sym typeface="+mn-ea"/>
                        </a:rPr>
                        <a:t>Gross profit</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    38,643</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39,296</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50,243</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5028">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Gross profit margin %</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30%</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31%</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30%</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167">
                <a:tc>
                  <a:txBody>
                    <a:bodyPr/>
                    <a:lstStyle/>
                    <a:p>
                      <a:pPr marL="0" marR="0">
                        <a:lnSpc>
                          <a:spcPts val="1320"/>
                        </a:lnSpc>
                        <a:spcBef>
                          <a:spcPct val="0"/>
                        </a:spcBef>
                        <a:spcAft>
                          <a:spcPct val="0"/>
                        </a:spcAft>
                      </a:pPr>
                      <a:r>
                        <a:rPr sz="1000" dirty="0">
                          <a:solidFill>
                            <a:srgbClr val="FFFFFF"/>
                          </a:solidFill>
                          <a:latin typeface="Arial" panose="020B0604020202020204" pitchFamily="34" charset="0"/>
                          <a:cs typeface="BWBFUQ+TNACAA+SommetRoundedRegular" panose="02000500000000000000"/>
                          <a:sym typeface="+mn-ea"/>
                        </a:rPr>
                        <a:t>EBITDA</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24,348</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     23,135</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29,457</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5028">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EBITDA-margin %</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19%</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18%</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17%</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120">
                <a:tc>
                  <a:txBody>
                    <a:bodyPr/>
                    <a:lstStyle/>
                    <a:p>
                      <a:pPr marL="0" marR="0">
                        <a:lnSpc>
                          <a:spcPts val="1320"/>
                        </a:lnSpc>
                        <a:spcBef>
                          <a:spcPct val="0"/>
                        </a:spcBef>
                        <a:spcAft>
                          <a:spcPct val="0"/>
                        </a:spcAft>
                      </a:pPr>
                      <a:r>
                        <a:rPr sz="1000" dirty="0">
                          <a:solidFill>
                            <a:srgbClr val="FFFFFF"/>
                          </a:solidFill>
                          <a:latin typeface="Arial" panose="020B0604020202020204" pitchFamily="34" charset="0"/>
                          <a:cs typeface="BWBFUQ+TNACAA+SommetRoundedRegular" panose="02000500000000000000"/>
                          <a:sym typeface="+mn-ea"/>
                        </a:rPr>
                        <a:t>Operating profit (EBIT)</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23,534</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  22,326</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28,408</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5028">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Operating margin %</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sym typeface="+mn-ea"/>
                        </a:rPr>
                        <a:t>19%</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17%</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17%</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732">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Profit for the period</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17,767</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indent="0" algn="r">
                        <a:buNone/>
                      </a:pPr>
                      <a:r>
                        <a:rPr lang="en-US" altLang="zh-CN" sz="1000" dirty="0">
                          <a:solidFill>
                            <a:schemeClr val="bg1"/>
                          </a:solidFill>
                          <a:latin typeface="Arial" panose="020B0604020202020204" pitchFamily="34" charset="0"/>
                          <a:cs typeface="Arial" panose="020B0604020202020204" pitchFamily="34" charset="0"/>
                          <a:sym typeface="+mn-ea"/>
                        </a:rPr>
                        <a:t>16,842</a:t>
                      </a:r>
                      <a:endParaRPr lang="en-US" altLang="zh-CN" sz="1000" b="0" dirty="0">
                        <a:solidFill>
                          <a:schemeClr val="bg1"/>
                        </a:solidFill>
                        <a:latin typeface="Arial" panose="020B0604020202020204" pitchFamily="34" charset="0"/>
                        <a:cs typeface="Arial" panose="020B0604020202020204" pitchFamily="34" charset="0"/>
                      </a:endParaRP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bg1"/>
                          </a:solidFill>
                          <a:latin typeface="Arial" panose="020B0604020202020204" pitchFamily="34" charset="0"/>
                          <a:cs typeface="Arial" panose="020B0604020202020204" pitchFamily="34" charset="0"/>
                          <a:sym typeface="+mn-ea"/>
                        </a:rPr>
                        <a:t>21,192</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67238">
                <a:tc>
                  <a:txBody>
                    <a:bodyPr/>
                    <a:lstStyle/>
                    <a:p>
                      <a:pPr marL="0" marR="0">
                        <a:lnSpc>
                          <a:spcPts val="1320"/>
                        </a:lnSpc>
                        <a:spcBef>
                          <a:spcPct val="0"/>
                        </a:spcBef>
                        <a:spcAft>
                          <a:spcPct val="0"/>
                        </a:spcAft>
                      </a:pPr>
                      <a:r>
                        <a:rPr sz="1000" dirty="0">
                          <a:solidFill>
                            <a:srgbClr val="FFFFFF"/>
                          </a:solidFill>
                          <a:latin typeface="Arial" panose="020B0604020202020204" pitchFamily="34" charset="0"/>
                          <a:cs typeface="BWBFUQ+TNACAA+SommetRoundedRegular" panose="02000500000000000000"/>
                          <a:sym typeface="+mn-ea"/>
                        </a:rPr>
                        <a:t>Capitalized development costs</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rPr>
                        <a:t>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6,935</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4472">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Net cash from operating activities</a:t>
                      </a:r>
                      <a:endParaRPr lang="zh-CN" altLang="en-US" sz="1000" dirty="0">
                        <a:latin typeface="Arial" panose="020B0604020202020204" pitchFamily="34" charset="0"/>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23,413</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-26,660</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-10,410</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5028">
                <a:tc>
                  <a:txBody>
                    <a:bodyPr/>
                    <a:lstStyle/>
                    <a:p>
                      <a:pPr>
                        <a:buNone/>
                      </a:pPr>
                      <a:r>
                        <a:rPr sz="1000" dirty="0">
                          <a:solidFill>
                            <a:srgbClr val="FFFFFF"/>
                          </a:solidFill>
                          <a:latin typeface="Arial" panose="020B0604020202020204" pitchFamily="34" charset="0"/>
                          <a:cs typeface="BWBFUQ+TNACAA+SommetRoundedRegular" panose="02000500000000000000"/>
                          <a:sym typeface="+mn-ea"/>
                        </a:rPr>
                        <a:t>Number of employees</a:t>
                      </a:r>
                      <a:endParaRPr lang="zh-CN" altLang="en-US" sz="1000" dirty="0">
                        <a:solidFill>
                          <a:srgbClr val="FFFFFF"/>
                        </a:solidFill>
                        <a:latin typeface="Arial" panose="020B0604020202020204" pitchFamily="34" charset="0"/>
                        <a:cs typeface="BWBFUQ+TNACAA+SommetRoundedRegular" panose="02000500000000000000"/>
                        <a:sym typeface="+mn-ea"/>
                      </a:endParaRPr>
                    </a:p>
                  </a:txBody>
                  <a:tcPr marL="56681" marR="56681" marT="28341" marB="28341">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27</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20</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buClrTx/>
                        <a:buSzTx/>
                        <a:buFontTx/>
                        <a:buNone/>
                      </a:pPr>
                      <a:r>
                        <a:rPr lang="en-US" altLang="zh-CN" sz="1000" dirty="0">
                          <a:solidFill>
                            <a:schemeClr val="bg1"/>
                          </a:solidFill>
                          <a:latin typeface="Arial" panose="020B0604020202020204" pitchFamily="34" charset="0"/>
                          <a:cs typeface="Arial" panose="020B0604020202020204" pitchFamily="34" charset="0"/>
                          <a:sym typeface="+mn-ea"/>
                        </a:rPr>
                        <a:t>15</a:t>
                      </a:r>
                      <a:endParaRPr lang="en-US" altLang="zh-CN" sz="10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2" name="TextBox 1">
            <a:extLst>
              <a:ext uri="{FF2B5EF4-FFF2-40B4-BE49-F238E27FC236}">
                <a16:creationId xmlns:a16="http://schemas.microsoft.com/office/drawing/2014/main" id="{390EA764-A6C8-2A98-4361-BD4DB7EC8118}"/>
              </a:ext>
            </a:extLst>
          </p:cNvPr>
          <p:cNvSpPr txBox="1"/>
          <p:nvPr/>
        </p:nvSpPr>
        <p:spPr>
          <a:xfrm>
            <a:off x="933995" y="461445"/>
            <a:ext cx="3942011" cy="707886"/>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Key figures for January – September 2023 and (2022 in parentheses), and full year 2022. </a:t>
            </a:r>
          </a:p>
          <a:p>
            <a:endParaRPr lang="en-US" sz="1000" i="1" dirty="0">
              <a:solidFill>
                <a:schemeClr val="bg1"/>
              </a:solidFill>
              <a:latin typeface="Arial" panose="020B0604020202020204" pitchFamily="34" charset="0"/>
              <a:cs typeface="Arial" panose="020B0604020202020204" pitchFamily="34" charset="0"/>
            </a:endParaRPr>
          </a:p>
          <a:p>
            <a:r>
              <a:rPr lang="en-US" sz="1000" i="1" dirty="0">
                <a:solidFill>
                  <a:schemeClr val="bg1"/>
                </a:solidFill>
                <a:latin typeface="Arial" panose="020B0604020202020204" pitchFamily="34" charset="0"/>
                <a:cs typeface="Arial" panose="020B0604020202020204" pitchFamily="34" charset="0"/>
              </a:rPr>
              <a:t>Currency in SEK millions </a:t>
            </a:r>
          </a:p>
        </p:txBody>
      </p:sp>
    </p:spTree>
    <p:custDataLst>
      <p:tags r:id="rId1"/>
    </p:custDataLst>
    <p:extLst>
      <p:ext uri="{BB962C8B-B14F-4D97-AF65-F5344CB8AC3E}">
        <p14:creationId xmlns:p14="http://schemas.microsoft.com/office/powerpoint/2010/main" val="360775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1544680-FC9B-A3E4-8B72-7D65B36F4408}"/>
              </a:ext>
            </a:extLst>
          </p:cNvPr>
          <p:cNvSpPr txBox="1"/>
          <p:nvPr/>
        </p:nvSpPr>
        <p:spPr>
          <a:xfrm>
            <a:off x="123478" y="188640"/>
            <a:ext cx="2952328" cy="5755422"/>
          </a:xfrm>
          <a:prstGeom prst="rect">
            <a:avLst/>
          </a:prstGeom>
          <a:noFill/>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CEO</a:t>
            </a:r>
            <a:r>
              <a:rPr lang="zh-CN" altLang="en-US" sz="1400" dirty="0">
                <a:solidFill>
                  <a:schemeClr val="bg1"/>
                </a:solidFill>
                <a:latin typeface="Arial" panose="020B0604020202020204" pitchFamily="34" charset="0"/>
                <a:cs typeface="Arial" panose="020B0604020202020204" pitchFamily="34" charset="0"/>
              </a:rPr>
              <a:t>‘</a:t>
            </a:r>
            <a:r>
              <a:rPr lang="en-US" altLang="zh-CN" sz="1400" dirty="0">
                <a:solidFill>
                  <a:schemeClr val="bg1"/>
                </a:solidFill>
                <a:latin typeface="Arial" panose="020B0604020202020204" pitchFamily="34" charset="0"/>
                <a:cs typeface="Arial" panose="020B0604020202020204" pitchFamily="34" charset="0"/>
              </a:rPr>
              <a:t>s statement </a:t>
            </a:r>
          </a:p>
          <a:p>
            <a:pPr algn="just">
              <a:spcBef>
                <a:spcPts val="600"/>
              </a:spcBef>
              <a:spcAft>
                <a:spcPts val="600"/>
              </a:spcAft>
            </a:pPr>
            <a:r>
              <a:rPr lang="en-GB" altLang="zh-CN" sz="1100" kern="100" dirty="0">
                <a:solidFill>
                  <a:schemeClr val="bg1"/>
                </a:solidFill>
                <a:latin typeface="Arial" panose="020B0604020202020204" pitchFamily="34" charset="0"/>
                <a:ea typeface="等线" panose="02010600030101010101" pitchFamily="2" charset="-122"/>
                <a:cs typeface="Arial" panose="020B0604020202020204" pitchFamily="34" charset="0"/>
              </a:rPr>
              <a:t>In the third quarter of 2023, our group achieved revenues amounting to 127 million SEK, marking a notable increase from our second-quarter sales of 94 million SEK—an impressive growth of 35%. Moreover, our profit for the third quarter (before tax) reached SEK38 million.</a:t>
            </a:r>
          </a:p>
          <a:p>
            <a:pPr algn="just">
              <a:spcBef>
                <a:spcPts val="600"/>
              </a:spcBef>
              <a:spcAft>
                <a:spcPts val="600"/>
              </a:spcAft>
            </a:pPr>
            <a:r>
              <a:rPr lang="en-GB" altLang="zh-CN" sz="1100" kern="100" dirty="0">
                <a:solidFill>
                  <a:schemeClr val="bg1"/>
                </a:solidFill>
                <a:latin typeface="Arial" panose="020B0604020202020204" pitchFamily="34" charset="0"/>
                <a:ea typeface="等线" panose="02010600030101010101" pitchFamily="2" charset="-122"/>
                <a:cs typeface="Arial" panose="020B0604020202020204" pitchFamily="34" charset="0"/>
              </a:rPr>
              <a:t>As of the third quarter of 2023, our orders surged to 13,000, underscoring the robust demand for our offerings.</a:t>
            </a:r>
          </a:p>
          <a:p>
            <a:pPr algn="just">
              <a:spcBef>
                <a:spcPts val="600"/>
              </a:spcBef>
              <a:spcAft>
                <a:spcPts val="600"/>
              </a:spcAft>
            </a:pPr>
            <a:r>
              <a:rPr lang="en-GB" altLang="zh-CN" sz="1100" kern="100" dirty="0">
                <a:solidFill>
                  <a:schemeClr val="bg1"/>
                </a:solidFill>
                <a:latin typeface="Arial" panose="020B0604020202020204" pitchFamily="34" charset="0"/>
                <a:ea typeface="等线" panose="02010600030101010101" pitchFamily="2" charset="-122"/>
                <a:cs typeface="Arial" panose="020B0604020202020204" pitchFamily="34" charset="0"/>
              </a:rPr>
              <a:t>In terms of business development, our collaboration with Bohai Bank, resulted in the introduction of new loan products on our APP in Q3, further enriching our offerings and enhancing customer experience.</a:t>
            </a:r>
          </a:p>
          <a:p>
            <a:pPr algn="just">
              <a:spcBef>
                <a:spcPts val="600"/>
              </a:spcBef>
              <a:spcAft>
                <a:spcPts val="600"/>
              </a:spcAft>
            </a:pPr>
            <a:r>
              <a:rPr lang="en-GB" altLang="zh-CN" sz="1100" kern="100" dirty="0">
                <a:solidFill>
                  <a:schemeClr val="bg1"/>
                </a:solidFill>
                <a:latin typeface="Arial" panose="020B0604020202020204" pitchFamily="34" charset="0"/>
                <a:ea typeface="等线" panose="02010600030101010101" pitchFamily="2" charset="-122"/>
                <a:cs typeface="Arial" panose="020B0604020202020204" pitchFamily="34" charset="0"/>
              </a:rPr>
              <a:t>In the third quarter, we are delighted to announce the fruitful conclusion of discussions and collaboration with China Postal Savings Bank (CPSB), a leading financial institution in China. Established in 1919, CPSB has a rich history and is presently listed on the Shanghai Stock Exchange, boasting a market value of CNY430 billion (equivalent to approximately USD$60 billion). We anticipate that our partnership with CPSB, coupled with their endorsement, will bolster the trust and esteem accorded to our company for the foreseeable future.</a:t>
            </a:r>
          </a:p>
        </p:txBody>
      </p:sp>
      <p:sp>
        <p:nvSpPr>
          <p:cNvPr id="9" name="文本框 8">
            <a:extLst>
              <a:ext uri="{FF2B5EF4-FFF2-40B4-BE49-F238E27FC236}">
                <a16:creationId xmlns:a16="http://schemas.microsoft.com/office/drawing/2014/main" id="{35029348-3BA3-85A1-9FD3-339EA1FAF697}"/>
              </a:ext>
            </a:extLst>
          </p:cNvPr>
          <p:cNvSpPr txBox="1"/>
          <p:nvPr/>
        </p:nvSpPr>
        <p:spPr>
          <a:xfrm>
            <a:off x="3291830" y="3066351"/>
            <a:ext cx="1976586" cy="576248"/>
          </a:xfrm>
          <a:prstGeom prst="rect">
            <a:avLst/>
          </a:prstGeom>
          <a:noFill/>
        </p:spPr>
        <p:txBody>
          <a:bodyPr wrap="square">
            <a:spAutoFit/>
          </a:bodyPr>
          <a:lstStyle/>
          <a:p>
            <a:pPr>
              <a:lnSpc>
                <a:spcPts val="1965"/>
              </a:lnSpc>
              <a:spcBef>
                <a:spcPct val="0"/>
              </a:spcBef>
              <a:spcAft>
                <a:spcPct val="0"/>
              </a:spcAft>
            </a:pPr>
            <a:r>
              <a:rPr lang="en-US" altLang="zh-CN" sz="1200" b="1" spc="21" dirty="0">
                <a:solidFill>
                  <a:schemeClr val="bg1"/>
                </a:solidFill>
                <a:latin typeface="Arial" panose="020B0604020202020204" pitchFamily="34" charset="0"/>
                <a:cs typeface="Arial" panose="020B0604020202020204" pitchFamily="34" charset="0"/>
              </a:rPr>
              <a:t>Gross profit increased to SEK 38.6 million </a:t>
            </a:r>
          </a:p>
        </p:txBody>
      </p:sp>
      <p:sp>
        <p:nvSpPr>
          <p:cNvPr id="12" name="文本框 11">
            <a:extLst>
              <a:ext uri="{FF2B5EF4-FFF2-40B4-BE49-F238E27FC236}">
                <a16:creationId xmlns:a16="http://schemas.microsoft.com/office/drawing/2014/main" id="{6A9885EC-9D53-9F30-BE57-18B69CF1BD46}"/>
              </a:ext>
            </a:extLst>
          </p:cNvPr>
          <p:cNvSpPr txBox="1"/>
          <p:nvPr/>
        </p:nvSpPr>
        <p:spPr>
          <a:xfrm>
            <a:off x="2891115" y="4221088"/>
            <a:ext cx="2128907" cy="521105"/>
          </a:xfrm>
          <a:prstGeom prst="rect">
            <a:avLst/>
          </a:prstGeom>
          <a:noFill/>
        </p:spPr>
        <p:txBody>
          <a:bodyPr wrap="square">
            <a:spAutoFit/>
          </a:bodyPr>
          <a:lstStyle/>
          <a:p>
            <a:pPr algn="ctr">
              <a:lnSpc>
                <a:spcPts val="1095"/>
              </a:lnSpc>
              <a:spcBef>
                <a:spcPct val="0"/>
              </a:spcBef>
              <a:spcAft>
                <a:spcPct val="0"/>
              </a:spcAft>
            </a:pPr>
            <a:r>
              <a:rPr lang="en-US" altLang="zh-CN" sz="1200" b="1" spc="13" dirty="0">
                <a:solidFill>
                  <a:schemeClr val="bg1"/>
                </a:solidFill>
                <a:latin typeface="Arial" panose="020B0604020202020204" pitchFamily="34" charset="0"/>
                <a:cs typeface="Arial" panose="020B0604020202020204" pitchFamily="34" charset="0"/>
              </a:rPr>
              <a:t>GROSS PROFIT </a:t>
            </a:r>
          </a:p>
          <a:p>
            <a:pPr algn="ctr">
              <a:lnSpc>
                <a:spcPts val="1095"/>
              </a:lnSpc>
              <a:spcBef>
                <a:spcPct val="0"/>
              </a:spcBef>
              <a:spcAft>
                <a:spcPct val="0"/>
              </a:spcAft>
            </a:pPr>
            <a:endParaRPr lang="en-US" altLang="zh-CN" sz="1200" b="1" spc="13" dirty="0">
              <a:solidFill>
                <a:schemeClr val="bg1"/>
              </a:solidFill>
              <a:latin typeface="Arial" panose="020B0604020202020204" pitchFamily="34" charset="0"/>
              <a:cs typeface="Arial" panose="020B0604020202020204" pitchFamily="34" charset="0"/>
            </a:endParaRPr>
          </a:p>
          <a:p>
            <a:pPr algn="ctr">
              <a:lnSpc>
                <a:spcPts val="1095"/>
              </a:lnSpc>
              <a:spcBef>
                <a:spcPct val="0"/>
              </a:spcBef>
              <a:spcAft>
                <a:spcPct val="0"/>
              </a:spcAft>
            </a:pPr>
            <a:r>
              <a:rPr lang="en-US" altLang="zh-CN" sz="1200" b="1" spc="13" dirty="0">
                <a:solidFill>
                  <a:schemeClr val="bg1"/>
                </a:solidFill>
                <a:latin typeface="Arial" panose="020B0604020202020204" pitchFamily="34" charset="0"/>
                <a:cs typeface="Arial" panose="020B0604020202020204" pitchFamily="34" charset="0"/>
              </a:rPr>
              <a:t>MARGIN,</a:t>
            </a:r>
            <a:r>
              <a:rPr lang="en-US" altLang="zh-CN" sz="1200" b="1" spc="12" dirty="0">
                <a:solidFill>
                  <a:schemeClr val="bg1"/>
                </a:solidFill>
                <a:latin typeface="Arial" panose="020B0604020202020204" pitchFamily="34" charset="0"/>
                <a:cs typeface="Arial" panose="020B0604020202020204" pitchFamily="34" charset="0"/>
              </a:rPr>
              <a:t> 19</a:t>
            </a:r>
            <a:r>
              <a:rPr lang="en-US" altLang="zh-CN" sz="1200" b="1" spc="15" dirty="0">
                <a:solidFill>
                  <a:schemeClr val="bg1"/>
                </a:solidFill>
                <a:latin typeface="Arial" panose="020B0604020202020204" pitchFamily="34" charset="0"/>
                <a:cs typeface="Arial" panose="020B0604020202020204" pitchFamily="34" charset="0"/>
              </a:rPr>
              <a:t>%</a:t>
            </a:r>
          </a:p>
        </p:txBody>
      </p:sp>
      <p:sp>
        <p:nvSpPr>
          <p:cNvPr id="3" name="文本框 2">
            <a:extLst>
              <a:ext uri="{FF2B5EF4-FFF2-40B4-BE49-F238E27FC236}">
                <a16:creationId xmlns:a16="http://schemas.microsoft.com/office/drawing/2014/main" id="{0BE8984E-739E-CB45-D72D-CBB848348DBB}"/>
              </a:ext>
            </a:extLst>
          </p:cNvPr>
          <p:cNvSpPr txBox="1"/>
          <p:nvPr/>
        </p:nvSpPr>
        <p:spPr>
          <a:xfrm>
            <a:off x="3697269" y="116632"/>
            <a:ext cx="2645506" cy="471924"/>
          </a:xfrm>
          <a:prstGeom prst="rect">
            <a:avLst/>
          </a:prstGeom>
          <a:noFill/>
        </p:spPr>
        <p:txBody>
          <a:bodyPr wrap="square">
            <a:spAutoFit/>
          </a:bodyPr>
          <a:lstStyle/>
          <a:p>
            <a:pPr marL="0" marR="0">
              <a:lnSpc>
                <a:spcPts val="3445"/>
              </a:lnSpc>
              <a:spcBef>
                <a:spcPct val="0"/>
              </a:spcBef>
              <a:spcAft>
                <a:spcPct val="0"/>
              </a:spcAft>
            </a:pPr>
            <a:r>
              <a:rPr lang="en-US" altLang="zh-CN" spc="50" dirty="0">
                <a:solidFill>
                  <a:srgbClr val="FFFFFF"/>
                </a:solidFill>
                <a:latin typeface="Arial" panose="020B0604020202020204" pitchFamily="34" charset="0"/>
                <a:cs typeface="Arial" panose="020B0604020202020204" pitchFamily="34" charset="0"/>
              </a:rPr>
              <a:t>Q3</a:t>
            </a:r>
            <a:r>
              <a:rPr lang="en-US" altLang="zh-CN" spc="69" dirty="0">
                <a:solidFill>
                  <a:srgbClr val="FFFFFF"/>
                </a:solidFill>
                <a:latin typeface="Arial" panose="020B0604020202020204" pitchFamily="34" charset="0"/>
                <a:cs typeface="Arial" panose="020B0604020202020204" pitchFamily="34" charset="0"/>
              </a:rPr>
              <a:t> </a:t>
            </a:r>
            <a:r>
              <a:rPr lang="en-US" altLang="zh-CN" spc="49" dirty="0">
                <a:solidFill>
                  <a:srgbClr val="FFFFFF"/>
                </a:solidFill>
                <a:latin typeface="Arial" panose="020B0604020202020204" pitchFamily="34" charset="0"/>
                <a:cs typeface="Arial" panose="020B0604020202020204" pitchFamily="34" charset="0"/>
              </a:rPr>
              <a:t>2023</a:t>
            </a:r>
          </a:p>
        </p:txBody>
      </p:sp>
      <p:pic>
        <p:nvPicPr>
          <p:cNvPr id="4" name="图片 3">
            <a:extLst>
              <a:ext uri="{FF2B5EF4-FFF2-40B4-BE49-F238E27FC236}">
                <a16:creationId xmlns:a16="http://schemas.microsoft.com/office/drawing/2014/main" id="{79C8E45C-8AFF-9216-2FCD-9E6EA3C20B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9862" y="1010953"/>
            <a:ext cx="1152128" cy="1412764"/>
          </a:xfrm>
          <a:prstGeom prst="rect">
            <a:avLst/>
          </a:prstGeom>
        </p:spPr>
      </p:pic>
    </p:spTree>
    <p:custDataLst>
      <p:tags r:id="rId1"/>
    </p:custDataLst>
    <p:extLst>
      <p:ext uri="{BB962C8B-B14F-4D97-AF65-F5344CB8AC3E}">
        <p14:creationId xmlns:p14="http://schemas.microsoft.com/office/powerpoint/2010/main" val="360775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7409C0F4-61CE-D512-F41A-6CEDB48CBAC8}"/>
              </a:ext>
            </a:extLst>
          </p:cNvPr>
          <p:cNvSpPr txBox="1"/>
          <p:nvPr/>
        </p:nvSpPr>
        <p:spPr>
          <a:xfrm>
            <a:off x="123478" y="332656"/>
            <a:ext cx="2880320" cy="3754874"/>
          </a:xfrm>
          <a:prstGeom prst="rect">
            <a:avLst/>
          </a:prstGeom>
          <a:noFill/>
        </p:spPr>
        <p:txBody>
          <a:bodyPr wrap="square">
            <a:spAutoFit/>
          </a:bodyPr>
          <a:lstStyle/>
          <a:p>
            <a:r>
              <a:rPr lang="en-GB" altLang="zh-CN" sz="1400" b="1" dirty="0">
                <a:solidFill>
                  <a:schemeClr val="bg1"/>
                </a:solidFill>
                <a:latin typeface="Arial" panose="020B0604020202020204" pitchFamily="34" charset="0"/>
                <a:cs typeface="Arial" panose="020B0604020202020204" pitchFamily="34" charset="0"/>
              </a:rPr>
              <a:t>Significant events following Q3, 2023</a:t>
            </a:r>
          </a:p>
          <a:p>
            <a:endParaRPr lang="en-GB" altLang="zh-CN" sz="1000" dirty="0">
              <a:solidFill>
                <a:schemeClr val="bg1"/>
              </a:solidFill>
              <a:latin typeface="Arial" panose="020B0604020202020204" pitchFamily="34" charset="0"/>
              <a:cs typeface="Arial" panose="020B0604020202020204" pitchFamily="34" charset="0"/>
            </a:endParaRPr>
          </a:p>
          <a:p>
            <a:pPr algn="just"/>
            <a:r>
              <a:rPr lang="en-GB" altLang="zh-CN" sz="1000" dirty="0">
                <a:solidFill>
                  <a:schemeClr val="bg1"/>
                </a:solidFill>
                <a:latin typeface="Arial" panose="020B0604020202020204" pitchFamily="34" charset="0"/>
                <a:ea typeface="Times New Roman" panose="02020603050405020304" pitchFamily="18" charset="0"/>
                <a:cs typeface="Arial" panose="020B0604020202020204" pitchFamily="34" charset="0"/>
              </a:rPr>
              <a:t>In the third quarter of this year, our IT team, under the leadership of our esteemed CTO, Mr. Zhao </a:t>
            </a:r>
            <a:r>
              <a:rPr lang="en-GB" altLang="zh-CN" sz="1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Anye</a:t>
            </a:r>
            <a:r>
              <a:rPr lang="en-GB" altLang="zh-CN" sz="1000" dirty="0">
                <a:solidFill>
                  <a:schemeClr val="bg1"/>
                </a:solidFill>
                <a:latin typeface="Arial" panose="020B0604020202020204" pitchFamily="34" charset="0"/>
                <a:ea typeface="Times New Roman" panose="02020603050405020304" pitchFamily="18" charset="0"/>
                <a:cs typeface="Arial" panose="020B0604020202020204" pitchFamily="34" charset="0"/>
              </a:rPr>
              <a:t>, achieved a significant milestone. We successfully modernized our method of obtaining customer vehicle information reports. Leveraging cutting-edge AI technology, we now seamlessly procure vehicle data reports from third-party companies through automated operations. This advancement eliminates the need for multiple payments and greatly streamlines the process, saving substantial time and costs for both our team and our valued customers.</a:t>
            </a:r>
          </a:p>
          <a:p>
            <a:pPr algn="just"/>
            <a:endParaRPr lang="en-GB" altLang="zh-CN"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r>
              <a:rPr lang="en-GB" altLang="zh-CN" sz="1000" dirty="0">
                <a:solidFill>
                  <a:schemeClr val="bg1"/>
                </a:solidFill>
                <a:latin typeface="Arial" panose="020B0604020202020204" pitchFamily="34" charset="0"/>
                <a:ea typeface="Times New Roman" panose="02020603050405020304" pitchFamily="18" charset="0"/>
                <a:cs typeface="Arial" panose="020B0604020202020204" pitchFamily="34" charset="0"/>
              </a:rPr>
              <a:t>In the domain of order review technology, we've transitioned from the conventional review process to a self-powered AI review system. This upgrade not only conserves manpower and time but also minimizes time-related costs for both management and customers alike.</a:t>
            </a:r>
          </a:p>
        </p:txBody>
      </p:sp>
      <p:pic>
        <p:nvPicPr>
          <p:cNvPr id="2" name="图片 1">
            <a:extLst>
              <a:ext uri="{FF2B5EF4-FFF2-40B4-BE49-F238E27FC236}">
                <a16:creationId xmlns:a16="http://schemas.microsoft.com/office/drawing/2014/main" id="{C0406CD2-BE1D-C695-50B7-7ADDE5ADB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372" y="4624544"/>
            <a:ext cx="1280672" cy="1337137"/>
          </a:xfrm>
          <a:prstGeom prst="rect">
            <a:avLst/>
          </a:prstGeom>
        </p:spPr>
      </p:pic>
      <p:sp>
        <p:nvSpPr>
          <p:cNvPr id="6" name="文本框 5">
            <a:extLst>
              <a:ext uri="{FF2B5EF4-FFF2-40B4-BE49-F238E27FC236}">
                <a16:creationId xmlns:a16="http://schemas.microsoft.com/office/drawing/2014/main" id="{ADEF7FCF-557C-29CE-AB03-DFE95C889B95}"/>
              </a:ext>
            </a:extLst>
          </p:cNvPr>
          <p:cNvSpPr txBox="1"/>
          <p:nvPr/>
        </p:nvSpPr>
        <p:spPr>
          <a:xfrm>
            <a:off x="3309372" y="4293096"/>
            <a:ext cx="1350610" cy="253916"/>
          </a:xfrm>
          <a:prstGeom prst="rect">
            <a:avLst/>
          </a:prstGeom>
          <a:noFill/>
        </p:spPr>
        <p:txBody>
          <a:bodyPr wrap="square" rtlCol="0">
            <a:spAutoFit/>
          </a:bodyPr>
          <a:lstStyle/>
          <a:p>
            <a:r>
              <a:rPr lang="en-US" altLang="zh-CN" sz="1050" b="1" dirty="0">
                <a:solidFill>
                  <a:schemeClr val="bg1"/>
                </a:solidFill>
                <a:latin typeface="Arial" panose="020B0604020202020204" pitchFamily="34" charset="0"/>
                <a:cs typeface="Arial" panose="020B0604020202020204" pitchFamily="34" charset="0"/>
              </a:rPr>
              <a:t>NEW PARTNER</a:t>
            </a:r>
            <a:endParaRPr lang="zh-CN" altLang="en-US" sz="1050" b="1" dirty="0">
              <a:solidFill>
                <a:schemeClr val="bg1"/>
              </a:solidFill>
              <a:latin typeface="Arial" panose="020B0604020202020204" pitchFamily="34" charset="0"/>
              <a:cs typeface="Arial" panose="020B0604020202020204" pitchFamily="34" charset="0"/>
            </a:endParaRPr>
          </a:p>
        </p:txBody>
      </p:sp>
      <p:sp>
        <p:nvSpPr>
          <p:cNvPr id="5" name="object 13">
            <a:extLst>
              <a:ext uri="{FF2B5EF4-FFF2-40B4-BE49-F238E27FC236}">
                <a16:creationId xmlns:a16="http://schemas.microsoft.com/office/drawing/2014/main" id="{06863E65-0EA3-03AF-A7CD-F7DE4F9D17F1}"/>
              </a:ext>
            </a:extLst>
          </p:cNvPr>
          <p:cNvSpPr txBox="1"/>
          <p:nvPr/>
        </p:nvSpPr>
        <p:spPr>
          <a:xfrm>
            <a:off x="3309373" y="1244321"/>
            <a:ext cx="1280671" cy="31277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45"/>
              </a:lnSpc>
              <a:spcBef>
                <a:spcPct val="0"/>
              </a:spcBef>
              <a:spcAft>
                <a:spcPct val="0"/>
              </a:spcAft>
            </a:pPr>
            <a:r>
              <a:rPr lang="en-US" sz="1050" b="1" spc="14" dirty="0">
                <a:solidFill>
                  <a:schemeClr val="bg1"/>
                </a:solidFill>
                <a:latin typeface="Arial" panose="020B0604020202020204" pitchFamily="34" charset="0"/>
                <a:cs typeface="Arial" panose="020B0604020202020204" pitchFamily="34" charset="0"/>
              </a:rPr>
              <a:t>REVENUE</a:t>
            </a:r>
            <a:r>
              <a:rPr lang="en-US" altLang="zh-CN" sz="1050" b="1" spc="14" dirty="0">
                <a:solidFill>
                  <a:schemeClr val="bg1"/>
                </a:solidFill>
                <a:latin typeface="Arial" panose="020B0604020202020204" pitchFamily="34" charset="0"/>
                <a:cs typeface="Arial" panose="020B0604020202020204" pitchFamily="34" charset="0"/>
              </a:rPr>
              <a:t>,</a:t>
            </a:r>
            <a:r>
              <a:rPr lang="zh-CN" altLang="en-US" sz="1050" b="1" spc="11" dirty="0">
                <a:solidFill>
                  <a:schemeClr val="bg1"/>
                </a:solidFill>
                <a:latin typeface="Arial" panose="020B0604020202020204" pitchFamily="34" charset="0"/>
                <a:cs typeface="Arial" panose="020B0604020202020204" pitchFamily="34" charset="0"/>
              </a:rPr>
              <a:t> </a:t>
            </a:r>
            <a:r>
              <a:rPr lang="en-US" sz="1050" b="1" spc="15" dirty="0">
                <a:solidFill>
                  <a:schemeClr val="bg1"/>
                </a:solidFill>
                <a:latin typeface="Arial" panose="020B0604020202020204" pitchFamily="34" charset="0"/>
                <a:cs typeface="Arial" panose="020B0604020202020204" pitchFamily="34" charset="0"/>
              </a:rPr>
              <a:t>MSEK</a:t>
            </a:r>
          </a:p>
          <a:p>
            <a:pPr>
              <a:lnSpc>
                <a:spcPts val="845"/>
              </a:lnSpc>
              <a:spcBef>
                <a:spcPct val="0"/>
              </a:spcBef>
              <a:spcAft>
                <a:spcPct val="0"/>
              </a:spcAft>
            </a:pPr>
            <a:endParaRPr lang="en-US" sz="1050" b="1" spc="15" dirty="0">
              <a:solidFill>
                <a:schemeClr val="bg1"/>
              </a:solidFill>
              <a:latin typeface="Arial" panose="020B0604020202020204" pitchFamily="34" charset="0"/>
              <a:cs typeface="Arial" panose="020B0604020202020204" pitchFamily="34" charset="0"/>
            </a:endParaRPr>
          </a:p>
          <a:p>
            <a:pPr>
              <a:lnSpc>
                <a:spcPts val="845"/>
              </a:lnSpc>
              <a:spcBef>
                <a:spcPct val="0"/>
              </a:spcBef>
              <a:spcAft>
                <a:spcPct val="0"/>
              </a:spcAft>
            </a:pPr>
            <a:r>
              <a:rPr lang="en-US" sz="1050" b="1" spc="15" dirty="0">
                <a:solidFill>
                  <a:schemeClr val="bg1"/>
                </a:solidFill>
                <a:latin typeface="Arial" panose="020B0604020202020204" pitchFamily="34" charset="0"/>
                <a:cs typeface="Arial" panose="020B0604020202020204" pitchFamily="34" charset="0"/>
              </a:rPr>
              <a:t>SEK127 MILLION</a:t>
            </a:r>
          </a:p>
        </p:txBody>
      </p:sp>
      <p:sp>
        <p:nvSpPr>
          <p:cNvPr id="4" name="文本框 3">
            <a:extLst>
              <a:ext uri="{FF2B5EF4-FFF2-40B4-BE49-F238E27FC236}">
                <a16:creationId xmlns:a16="http://schemas.microsoft.com/office/drawing/2014/main" id="{21CC0D5A-16AA-AB98-FA91-7756F93205D7}"/>
              </a:ext>
            </a:extLst>
          </p:cNvPr>
          <p:cNvSpPr txBox="1"/>
          <p:nvPr/>
        </p:nvSpPr>
        <p:spPr>
          <a:xfrm>
            <a:off x="3646832" y="263605"/>
            <a:ext cx="896611" cy="501099"/>
          </a:xfrm>
          <a:prstGeom prst="rect">
            <a:avLst/>
          </a:prstGeom>
          <a:noFill/>
        </p:spPr>
        <p:txBody>
          <a:bodyPr wrap="square">
            <a:spAutoFit/>
          </a:bodyPr>
          <a:lstStyle/>
          <a:p>
            <a:pPr marL="0" marR="0">
              <a:lnSpc>
                <a:spcPts val="3445"/>
              </a:lnSpc>
              <a:spcBef>
                <a:spcPct val="0"/>
              </a:spcBef>
              <a:spcAft>
                <a:spcPct val="0"/>
              </a:spcAft>
            </a:pPr>
            <a:r>
              <a:rPr lang="en-US" altLang="zh-CN" sz="2800" spc="50" dirty="0">
                <a:solidFill>
                  <a:srgbClr val="FFFFFF"/>
                </a:solidFill>
                <a:latin typeface="Arial" panose="020B0604020202020204" pitchFamily="34" charset="0"/>
                <a:cs typeface="Arial" panose="020B0604020202020204" pitchFamily="34" charset="0"/>
              </a:rPr>
              <a:t>Q3</a:t>
            </a:r>
            <a:endParaRPr lang="en-US" altLang="zh-CN" sz="1000" spc="49" dirty="0">
              <a:solidFill>
                <a:srgbClr val="FFFFF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CE0DC76-9872-B8E2-B2A2-A08B3B14F486}"/>
              </a:ext>
            </a:extLst>
          </p:cNvPr>
          <p:cNvSpPr txBox="1"/>
          <p:nvPr/>
        </p:nvSpPr>
        <p:spPr>
          <a:xfrm>
            <a:off x="123478" y="4653136"/>
            <a:ext cx="2679404" cy="1446550"/>
          </a:xfrm>
          <a:prstGeom prst="rect">
            <a:avLst/>
          </a:prstGeom>
          <a:noFill/>
        </p:spPr>
        <p:txBody>
          <a:bodyPr wrap="square">
            <a:spAutoFit/>
          </a:bodyPr>
          <a:lstStyle/>
          <a:p>
            <a:r>
              <a:rPr lang="en-GB" altLang="zh-CN"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Significant events following Q3, 2023</a:t>
            </a:r>
          </a:p>
          <a:p>
            <a:endParaRPr lang="en-GB" altLang="zh-CN"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r>
              <a:rPr lang="en-GB" altLang="zh-CN" sz="1000" kern="100" dirty="0">
                <a:solidFill>
                  <a:schemeClr val="bg1"/>
                </a:solidFill>
                <a:latin typeface="Arial" panose="020B0604020202020204" pitchFamily="34" charset="0"/>
                <a:ea typeface="等线" panose="02010600030101010101" pitchFamily="2" charset="-122"/>
                <a:cs typeface="Arial" panose="020B0604020202020204" pitchFamily="34" charset="0"/>
              </a:rPr>
              <a:t>Following the implementation of our newest lending partners, Postal Savings Bank of China and  Blue Ocean Bank, we have increased our offering with additional competitive loan products. </a:t>
            </a:r>
            <a:endParaRPr lang="en-GB" altLang="zh-CN" sz="10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298055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7FC238-E255-B800-683F-25C615BE9297}"/>
              </a:ext>
            </a:extLst>
          </p:cNvPr>
          <p:cNvSpPr txBox="1"/>
          <p:nvPr/>
        </p:nvSpPr>
        <p:spPr>
          <a:xfrm>
            <a:off x="-1405607" y="77565"/>
            <a:ext cx="6658570" cy="554037"/>
          </a:xfrm>
          <a:prstGeom prst="rect">
            <a:avLst/>
          </a:prstGeom>
        </p:spPr>
        <p:txBody>
          <a:bodyPr vert="horz" lIns="91440" tIns="45720" rIns="91440" bIns="45720" rtlCol="0" anchor="ctr">
            <a:noAutofit/>
          </a:bodyPr>
          <a:lstStyle>
            <a:lvl1pPr algn="l" defTabSz="755650" rtl="0" eaLnBrk="1" latinLnBrk="0" hangingPunct="1">
              <a:lnSpc>
                <a:spcPct val="90000"/>
              </a:lnSpc>
              <a:spcBef>
                <a:spcPct val="0"/>
              </a:spcBef>
              <a:buNone/>
              <a:defRPr sz="3635" kern="1200">
                <a:solidFill>
                  <a:schemeClr val="tx1"/>
                </a:solidFill>
                <a:latin typeface="+mj-lt"/>
                <a:ea typeface="+mj-ea"/>
                <a:cs typeface="+mj-cs"/>
              </a:defRPr>
            </a:lvl1pPr>
          </a:lstStyle>
          <a:p>
            <a:pPr algn="ctr"/>
            <a:br>
              <a:rPr lang="en-US" sz="1200"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Significant financial events during Q3, 2023</a:t>
            </a:r>
            <a:endParaRPr lang="en-GB" sz="1200" b="1" dirty="0">
              <a:solidFill>
                <a:schemeClr val="bg1"/>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AE946731-9C7A-3361-CE7D-F17D60823B76}"/>
              </a:ext>
            </a:extLst>
          </p:cNvPr>
          <p:cNvSpPr txBox="1"/>
          <p:nvPr/>
        </p:nvSpPr>
        <p:spPr>
          <a:xfrm>
            <a:off x="339502" y="2127511"/>
            <a:ext cx="1728192" cy="577081"/>
          </a:xfrm>
          <a:prstGeom prst="rect">
            <a:avLst/>
          </a:prstGeom>
          <a:noFill/>
        </p:spPr>
        <p:txBody>
          <a:bodyPr wrap="square">
            <a:spAutoFit/>
          </a:bodyPr>
          <a:lstStyle/>
          <a:p>
            <a:r>
              <a:rPr lang="en-GB" altLang="zh-CN" sz="1050" dirty="0">
                <a:solidFill>
                  <a:schemeClr val="bg1"/>
                </a:solidFill>
                <a:latin typeface="Arial" panose="020B0604020202020204" pitchFamily="34" charset="0"/>
                <a:cs typeface="Arial" panose="020B0604020202020204" pitchFamily="34" charset="0"/>
              </a:rPr>
              <a:t>We are pleased to report our sales from January 1 to September 30, 2023.</a:t>
            </a:r>
            <a:endParaRPr lang="zh-CN" altLang="en-US" sz="1050" dirty="0">
              <a:solidFill>
                <a:schemeClr val="bg1"/>
              </a:solidFill>
            </a:endParaRPr>
          </a:p>
        </p:txBody>
      </p:sp>
      <p:graphicFrame>
        <p:nvGraphicFramePr>
          <p:cNvPr id="9" name="图表 8">
            <a:extLst>
              <a:ext uri="{FF2B5EF4-FFF2-40B4-BE49-F238E27FC236}">
                <a16:creationId xmlns:a16="http://schemas.microsoft.com/office/drawing/2014/main" id="{26B09BEC-E17B-DAD2-7C73-DDC79346E465}"/>
              </a:ext>
            </a:extLst>
          </p:cNvPr>
          <p:cNvGraphicFramePr/>
          <p:nvPr>
            <p:extLst>
              <p:ext uri="{D42A27DB-BD31-4B8C-83A1-F6EECF244321}">
                <p14:modId xmlns:p14="http://schemas.microsoft.com/office/powerpoint/2010/main" val="2425453016"/>
              </p:ext>
            </p:extLst>
          </p:nvPr>
        </p:nvGraphicFramePr>
        <p:xfrm>
          <a:off x="2067694" y="1532396"/>
          <a:ext cx="2670347" cy="2201701"/>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a:extLst>
              <a:ext uri="{FF2B5EF4-FFF2-40B4-BE49-F238E27FC236}">
                <a16:creationId xmlns:a16="http://schemas.microsoft.com/office/drawing/2014/main" id="{4F58C9F2-0997-EA1A-716E-0FCCEDCC50C6}"/>
              </a:ext>
            </a:extLst>
          </p:cNvPr>
          <p:cNvSpPr txBox="1"/>
          <p:nvPr/>
        </p:nvSpPr>
        <p:spPr>
          <a:xfrm>
            <a:off x="411510" y="4652120"/>
            <a:ext cx="1728192" cy="577081"/>
          </a:xfrm>
          <a:prstGeom prst="rect">
            <a:avLst/>
          </a:prstGeom>
          <a:noFill/>
        </p:spPr>
        <p:txBody>
          <a:bodyPr wrap="square">
            <a:spAutoFit/>
          </a:bodyPr>
          <a:lstStyle/>
          <a:p>
            <a:r>
              <a:rPr lang="en-US" altLang="zh-CN" sz="1050" dirty="0">
                <a:solidFill>
                  <a:schemeClr val="bg1"/>
                </a:solidFill>
                <a:latin typeface="Arial" panose="020B0604020202020204" pitchFamily="34" charset="0"/>
                <a:cs typeface="Arial" panose="020B0604020202020204" pitchFamily="34" charset="0"/>
              </a:rPr>
              <a:t>New car sales in China from January 2023 to September 2023</a:t>
            </a:r>
            <a:r>
              <a:rPr lang="en-GB" altLang="zh-CN" sz="1050" dirty="0">
                <a:solidFill>
                  <a:schemeClr val="bg1"/>
                </a:solidFill>
                <a:latin typeface="Arial" panose="020B0604020202020204" pitchFamily="34" charset="0"/>
                <a:cs typeface="Arial" panose="020B0604020202020204" pitchFamily="34" charset="0"/>
              </a:rPr>
              <a:t>.</a:t>
            </a:r>
          </a:p>
        </p:txBody>
      </p:sp>
      <p:graphicFrame>
        <p:nvGraphicFramePr>
          <p:cNvPr id="11" name="图表 10">
            <a:extLst>
              <a:ext uri="{FF2B5EF4-FFF2-40B4-BE49-F238E27FC236}">
                <a16:creationId xmlns:a16="http://schemas.microsoft.com/office/drawing/2014/main" id="{D117AF1D-AD71-B09F-71E3-97E7E2AA350E}"/>
              </a:ext>
            </a:extLst>
          </p:cNvPr>
          <p:cNvGraphicFramePr/>
          <p:nvPr>
            <p:extLst>
              <p:ext uri="{D42A27DB-BD31-4B8C-83A1-F6EECF244321}">
                <p14:modId xmlns:p14="http://schemas.microsoft.com/office/powerpoint/2010/main" val="1664714813"/>
              </p:ext>
            </p:extLst>
          </p:nvPr>
        </p:nvGraphicFramePr>
        <p:xfrm>
          <a:off x="2067693" y="4008587"/>
          <a:ext cx="2670347" cy="2273544"/>
        </p:xfrm>
        <a:graphic>
          <a:graphicData uri="http://schemas.openxmlformats.org/drawingml/2006/chart">
            <c:chart xmlns:c="http://schemas.openxmlformats.org/drawingml/2006/chart" xmlns:r="http://schemas.openxmlformats.org/officeDocument/2006/relationships" r:id="rId4"/>
          </a:graphicData>
        </a:graphic>
      </p:graphicFrame>
      <p:sp>
        <p:nvSpPr>
          <p:cNvPr id="5" name="文本框 4">
            <a:extLst>
              <a:ext uri="{FF2B5EF4-FFF2-40B4-BE49-F238E27FC236}">
                <a16:creationId xmlns:a16="http://schemas.microsoft.com/office/drawing/2014/main" id="{B0D22A1C-8CB6-E3C0-B210-84BA9079D632}"/>
              </a:ext>
            </a:extLst>
          </p:cNvPr>
          <p:cNvSpPr txBox="1"/>
          <p:nvPr/>
        </p:nvSpPr>
        <p:spPr>
          <a:xfrm>
            <a:off x="2345573" y="2570651"/>
            <a:ext cx="576064" cy="215444"/>
          </a:xfrm>
          <a:prstGeom prst="rect">
            <a:avLst/>
          </a:prstGeom>
          <a:noFill/>
        </p:spPr>
        <p:txBody>
          <a:bodyPr wrap="square" rtlCol="0">
            <a:spAutoFit/>
          </a:bodyPr>
          <a:lstStyle/>
          <a:p>
            <a:r>
              <a:rPr lang="en-US" altLang="zh-CN" sz="800" dirty="0"/>
              <a:t>100</a:t>
            </a:r>
            <a:endParaRPr lang="zh-CN" altLang="en-US" sz="800" dirty="0"/>
          </a:p>
        </p:txBody>
      </p:sp>
      <p:sp>
        <p:nvSpPr>
          <p:cNvPr id="6" name="文本框 5">
            <a:extLst>
              <a:ext uri="{FF2B5EF4-FFF2-40B4-BE49-F238E27FC236}">
                <a16:creationId xmlns:a16="http://schemas.microsoft.com/office/drawing/2014/main" id="{D1A5331A-DA79-77BA-2FEA-486A97123ED9}"/>
              </a:ext>
            </a:extLst>
          </p:cNvPr>
          <p:cNvSpPr txBox="1"/>
          <p:nvPr/>
        </p:nvSpPr>
        <p:spPr>
          <a:xfrm>
            <a:off x="2334003" y="2222606"/>
            <a:ext cx="338330" cy="215444"/>
          </a:xfrm>
          <a:prstGeom prst="rect">
            <a:avLst/>
          </a:prstGeom>
          <a:noFill/>
        </p:spPr>
        <p:txBody>
          <a:bodyPr wrap="square" rtlCol="0">
            <a:spAutoFit/>
          </a:bodyPr>
          <a:lstStyle/>
          <a:p>
            <a:r>
              <a:rPr lang="en-US" altLang="zh-CN" sz="800" dirty="0"/>
              <a:t>150</a:t>
            </a:r>
            <a:endParaRPr lang="zh-CN" altLang="en-US" sz="800" dirty="0"/>
          </a:p>
        </p:txBody>
      </p:sp>
      <p:sp>
        <p:nvSpPr>
          <p:cNvPr id="14" name="文本框 13">
            <a:extLst>
              <a:ext uri="{FF2B5EF4-FFF2-40B4-BE49-F238E27FC236}">
                <a16:creationId xmlns:a16="http://schemas.microsoft.com/office/drawing/2014/main" id="{31413012-E769-C32F-046E-E58E17DCA641}"/>
              </a:ext>
            </a:extLst>
          </p:cNvPr>
          <p:cNvSpPr txBox="1"/>
          <p:nvPr/>
        </p:nvSpPr>
        <p:spPr>
          <a:xfrm>
            <a:off x="2295287" y="2019789"/>
            <a:ext cx="676635" cy="215444"/>
          </a:xfrm>
          <a:prstGeom prst="rect">
            <a:avLst/>
          </a:prstGeom>
          <a:noFill/>
        </p:spPr>
        <p:txBody>
          <a:bodyPr wrap="square" rtlCol="0">
            <a:spAutoFit/>
          </a:bodyPr>
          <a:lstStyle/>
          <a:p>
            <a:r>
              <a:rPr lang="en-US" altLang="zh-CN" sz="800" dirty="0"/>
              <a:t>SEK million</a:t>
            </a:r>
            <a:endParaRPr lang="zh-CN" altLang="en-US" sz="800" dirty="0"/>
          </a:p>
        </p:txBody>
      </p:sp>
    </p:spTree>
    <p:extLst>
      <p:ext uri="{BB962C8B-B14F-4D97-AF65-F5344CB8AC3E}">
        <p14:creationId xmlns:p14="http://schemas.microsoft.com/office/powerpoint/2010/main" val="3664374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格 1"/>
          <p:cNvGraphicFramePr/>
          <p:nvPr>
            <p:custDataLst>
              <p:tags r:id="rId2"/>
            </p:custDataLst>
            <p:extLst>
              <p:ext uri="{D42A27DB-BD31-4B8C-83A1-F6EECF244321}">
                <p14:modId xmlns:p14="http://schemas.microsoft.com/office/powerpoint/2010/main" val="3170358246"/>
              </p:ext>
            </p:extLst>
          </p:nvPr>
        </p:nvGraphicFramePr>
        <p:xfrm>
          <a:off x="272628" y="1484784"/>
          <a:ext cx="4598243" cy="4676810"/>
        </p:xfrm>
        <a:graphic>
          <a:graphicData uri="http://schemas.openxmlformats.org/drawingml/2006/table">
            <a:tbl>
              <a:tblPr firstRow="1" bandRow="1">
                <a:tableStyleId>{5C22544A-7EE6-4342-B048-85BDC9FD1C3A}</a:tableStyleId>
              </a:tblPr>
              <a:tblGrid>
                <a:gridCol w="1600665">
                  <a:extLst>
                    <a:ext uri="{9D8B030D-6E8A-4147-A177-3AD203B41FA5}">
                      <a16:colId xmlns:a16="http://schemas.microsoft.com/office/drawing/2014/main" val="20000"/>
                    </a:ext>
                  </a:extLst>
                </a:gridCol>
                <a:gridCol w="913211">
                  <a:extLst>
                    <a:ext uri="{9D8B030D-6E8A-4147-A177-3AD203B41FA5}">
                      <a16:colId xmlns:a16="http://schemas.microsoft.com/office/drawing/2014/main" val="20001"/>
                    </a:ext>
                  </a:extLst>
                </a:gridCol>
                <a:gridCol w="1076692">
                  <a:extLst>
                    <a:ext uri="{9D8B030D-6E8A-4147-A177-3AD203B41FA5}">
                      <a16:colId xmlns:a16="http://schemas.microsoft.com/office/drawing/2014/main" val="20002"/>
                    </a:ext>
                  </a:extLst>
                </a:gridCol>
                <a:gridCol w="1007675">
                  <a:extLst>
                    <a:ext uri="{9D8B030D-6E8A-4147-A177-3AD203B41FA5}">
                      <a16:colId xmlns:a16="http://schemas.microsoft.com/office/drawing/2014/main" val="20003"/>
                    </a:ext>
                  </a:extLst>
                </a:gridCol>
              </a:tblGrid>
              <a:tr h="216277">
                <a:tc gridSpan="4">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100" b="1" spc="25" dirty="0">
                          <a:solidFill>
                            <a:schemeClr val="bg1"/>
                          </a:solidFill>
                          <a:latin typeface="Arial" panose="020B0604020202020204" pitchFamily="34" charset="0"/>
                          <a:cs typeface="Arial" panose="020B0604020202020204" pitchFamily="34" charset="0"/>
                        </a:rPr>
                        <a:t>Consolidated</a:t>
                      </a:r>
                      <a:r>
                        <a:rPr lang="en-US" altLang="zh-CN" sz="1100" b="1" spc="14" dirty="0">
                          <a:solidFill>
                            <a:schemeClr val="bg1"/>
                          </a:solidFill>
                          <a:latin typeface="Arial" panose="020B0604020202020204" pitchFamily="34" charset="0"/>
                          <a:cs typeface="Arial" panose="020B0604020202020204" pitchFamily="34" charset="0"/>
                        </a:rPr>
                        <a:t> </a:t>
                      </a:r>
                      <a:r>
                        <a:rPr lang="en-US" altLang="zh-CN" sz="1100" b="1" spc="25" dirty="0">
                          <a:solidFill>
                            <a:schemeClr val="bg1"/>
                          </a:solidFill>
                          <a:latin typeface="Arial" panose="020B0604020202020204" pitchFamily="34" charset="0"/>
                          <a:cs typeface="Arial" panose="020B0604020202020204" pitchFamily="34" charset="0"/>
                        </a:rPr>
                        <a:t>Group</a:t>
                      </a:r>
                      <a:r>
                        <a:rPr lang="en-US" altLang="zh-CN" sz="1100" b="1" spc="18" dirty="0">
                          <a:solidFill>
                            <a:schemeClr val="bg1"/>
                          </a:solidFill>
                          <a:latin typeface="Arial" panose="020B0604020202020204" pitchFamily="34" charset="0"/>
                          <a:cs typeface="Arial" panose="020B0604020202020204" pitchFamily="34" charset="0"/>
                        </a:rPr>
                        <a:t> </a:t>
                      </a:r>
                      <a:r>
                        <a:rPr lang="en-US" altLang="zh-CN" sz="1100" b="1" spc="23" dirty="0">
                          <a:solidFill>
                            <a:schemeClr val="bg1"/>
                          </a:solidFill>
                          <a:latin typeface="Arial" panose="020B0604020202020204" pitchFamily="34" charset="0"/>
                          <a:cs typeface="Arial" panose="020B0604020202020204" pitchFamily="34" charset="0"/>
                        </a:rPr>
                        <a:t>Income</a:t>
                      </a:r>
                      <a:r>
                        <a:rPr lang="en-US" altLang="zh-CN" sz="1100" b="1" spc="34" dirty="0">
                          <a:solidFill>
                            <a:schemeClr val="bg1"/>
                          </a:solidFill>
                          <a:latin typeface="Arial" panose="020B0604020202020204" pitchFamily="34" charset="0"/>
                          <a:cs typeface="Arial" panose="020B0604020202020204" pitchFamily="34" charset="0"/>
                        </a:rPr>
                        <a:t> </a:t>
                      </a:r>
                      <a:r>
                        <a:rPr lang="en-US" altLang="zh-CN" sz="1100" b="1" spc="23" dirty="0">
                          <a:solidFill>
                            <a:schemeClr val="bg1"/>
                          </a:solidFill>
                          <a:latin typeface="Arial" panose="020B0604020202020204" pitchFamily="34" charset="0"/>
                          <a:cs typeface="Arial" panose="020B0604020202020204" pitchFamily="34" charset="0"/>
                        </a:rPr>
                        <a:t>Statement</a:t>
                      </a: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p>
                  </a:txBody>
                  <a:tcPr marL="56681" marR="56681" marT="28341" marB="28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8348">
                <a:tc>
                  <a:txBody>
                    <a:bodyPr/>
                    <a:lstStyle/>
                    <a:p>
                      <a:pPr>
                        <a:buNone/>
                      </a:pP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1364">
                <a:tc>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000" b="1" dirty="0">
                          <a:solidFill>
                            <a:schemeClr val="bg1"/>
                          </a:solidFill>
                          <a:latin typeface="Arial" panose="020B0604020202020204" pitchFamily="34" charset="0"/>
                          <a:cs typeface="Arial" panose="020B0604020202020204" pitchFamily="34" charset="0"/>
                        </a:rPr>
                        <a:t>KSEK</a:t>
                      </a:r>
                      <a:endParaRPr lang="zh-CN" altLang="en-US" sz="1000" b="1" dirty="0">
                        <a:solidFill>
                          <a:schemeClr val="bg1"/>
                        </a:solidFill>
                        <a:latin typeface="Arial" panose="020B0604020202020204" pitchFamily="34" charset="0"/>
                        <a:cs typeface="Arial" panose="020B0604020202020204" pitchFamily="34" charset="0"/>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b="0" dirty="0">
                          <a:solidFill>
                            <a:schemeClr val="bg1"/>
                          </a:solidFill>
                          <a:latin typeface="Arial" panose="020B0604020202020204" pitchFamily="34" charset="0"/>
                          <a:cs typeface="Arial" panose="020B0604020202020204" pitchFamily="34" charset="0"/>
                        </a:rPr>
                        <a:t>Jan – Sep </a:t>
                      </a:r>
                      <a:endParaRPr lang="zh-CN" altLang="en-US" sz="1000" b="0" dirty="0">
                        <a:solidFill>
                          <a:schemeClr val="bg1"/>
                        </a:solidFill>
                        <a:latin typeface="Arial" panose="020B0604020202020204" pitchFamily="34" charset="0"/>
                        <a:cs typeface="Arial" panose="020B0604020202020204" pitchFamily="34" charset="0"/>
                      </a:endParaRPr>
                    </a:p>
                  </a:txBody>
                  <a:tcPr marL="77579" marR="77579" marT="35263" marB="352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b="0" dirty="0">
                          <a:solidFill>
                            <a:schemeClr val="bg1"/>
                          </a:solidFill>
                          <a:latin typeface="Arial" panose="020B0604020202020204" pitchFamily="34" charset="0"/>
                          <a:cs typeface="Arial" panose="020B0604020202020204" pitchFamily="34" charset="0"/>
                        </a:rPr>
                        <a:t>Jan – Sep </a:t>
                      </a:r>
                      <a:endParaRPr lang="zh-CN" altLang="en-US" sz="1000" b="0" dirty="0">
                        <a:solidFill>
                          <a:schemeClr val="bg1"/>
                        </a:solidFill>
                        <a:latin typeface="Arial" panose="020B0604020202020204" pitchFamily="34" charset="0"/>
                        <a:cs typeface="Arial" panose="020B0604020202020204" pitchFamily="34" charset="0"/>
                      </a:endParaRPr>
                    </a:p>
                  </a:txBody>
                  <a:tcPr marL="77579" marR="77579" marT="35263" marB="352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b="0" dirty="0">
                          <a:solidFill>
                            <a:schemeClr val="bg1"/>
                          </a:solidFill>
                          <a:latin typeface="Arial" panose="020B0604020202020204" pitchFamily="34" charset="0"/>
                          <a:cs typeface="Arial" panose="020B0604020202020204" pitchFamily="34" charset="0"/>
                        </a:rPr>
                        <a:t>Jan - Dec</a:t>
                      </a:r>
                      <a:endParaRPr lang="zh-CN" altLang="en-US" sz="1000" b="0" dirty="0">
                        <a:solidFill>
                          <a:schemeClr val="bg1"/>
                        </a:solidFill>
                        <a:latin typeface="Arial" panose="020B0604020202020204" pitchFamily="34" charset="0"/>
                        <a:cs typeface="Arial" panose="020B0604020202020204" pitchFamily="34" charset="0"/>
                      </a:endParaRPr>
                    </a:p>
                  </a:txBody>
                  <a:tcPr marL="77579" marR="77579" marT="35263" marB="352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1364">
                <a:tc>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000" dirty="0">
                          <a:solidFill>
                            <a:schemeClr val="bg1"/>
                          </a:solidFill>
                          <a:latin typeface="Arial" panose="020B0604020202020204" pitchFamily="34" charset="0"/>
                          <a:cs typeface="Arial" panose="020B0604020202020204" pitchFamily="34" charset="0"/>
                        </a:rPr>
                        <a:t>Revenue</a:t>
                      </a:r>
                      <a:endParaRPr lang="zh-CN" altLang="en-US" sz="1000" dirty="0">
                        <a:solidFill>
                          <a:schemeClr val="bg1"/>
                        </a:solidFill>
                        <a:latin typeface="Arial" panose="020B0604020202020204" pitchFamily="34" charset="0"/>
                        <a:cs typeface="Arial" panose="020B0604020202020204" pitchFamily="34" charset="0"/>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b="0" dirty="0">
                          <a:solidFill>
                            <a:schemeClr val="bg1"/>
                          </a:solidFill>
                          <a:latin typeface="Arial" panose="020B0604020202020204" pitchFamily="34" charset="0"/>
                          <a:cs typeface="Arial" panose="020B0604020202020204" pitchFamily="34" charset="0"/>
                        </a:rPr>
                        <a:t>2023</a:t>
                      </a:r>
                      <a:endParaRPr lang="zh-CN" altLang="en-US" sz="1000" b="0" dirty="0">
                        <a:solidFill>
                          <a:schemeClr val="bg1"/>
                        </a:solidFill>
                        <a:latin typeface="Arial" panose="020B0604020202020204" pitchFamily="34" charset="0"/>
                        <a:cs typeface="Arial" panose="020B0604020202020204" pitchFamily="34" charset="0"/>
                      </a:endParaRPr>
                    </a:p>
                  </a:txBody>
                  <a:tcPr marL="77579" marR="77579" marT="35263" marB="352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b="0" dirty="0">
                          <a:solidFill>
                            <a:schemeClr val="bg1"/>
                          </a:solidFill>
                          <a:latin typeface="Arial" panose="020B0604020202020204" pitchFamily="34" charset="0"/>
                          <a:cs typeface="Arial" panose="020B0604020202020204" pitchFamily="34" charset="0"/>
                        </a:rPr>
                        <a:t>2022</a:t>
                      </a:r>
                      <a:endParaRPr lang="zh-CN" altLang="en-US" sz="1000" b="0" dirty="0">
                        <a:solidFill>
                          <a:schemeClr val="bg1"/>
                        </a:solidFill>
                        <a:latin typeface="Arial" panose="020B0604020202020204" pitchFamily="34" charset="0"/>
                        <a:cs typeface="Arial" panose="020B0604020202020204" pitchFamily="34" charset="0"/>
                      </a:endParaRPr>
                    </a:p>
                  </a:txBody>
                  <a:tcPr marL="77579" marR="77579" marT="35263" marB="352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000" b="0" dirty="0">
                          <a:solidFill>
                            <a:schemeClr val="bg1"/>
                          </a:solidFill>
                          <a:latin typeface="Arial" panose="020B0604020202020204" pitchFamily="34" charset="0"/>
                          <a:cs typeface="Arial" panose="020B0604020202020204" pitchFamily="34" charset="0"/>
                        </a:rPr>
                        <a:t>2022</a:t>
                      </a:r>
                      <a:endParaRPr lang="zh-CN" altLang="en-US" sz="1000" b="0" dirty="0">
                        <a:solidFill>
                          <a:schemeClr val="bg1"/>
                        </a:solidFill>
                        <a:latin typeface="Arial" panose="020B0604020202020204" pitchFamily="34" charset="0"/>
                        <a:cs typeface="Arial" panose="020B0604020202020204" pitchFamily="34" charset="0"/>
                      </a:endParaRPr>
                    </a:p>
                  </a:txBody>
                  <a:tcPr marL="77579" marR="77579" marT="35263" marB="3526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5563">
                <a:tc>
                  <a:txBody>
                    <a:bodyPr/>
                    <a:lstStyle/>
                    <a:p>
                      <a:pPr>
                        <a:buNone/>
                      </a:pPr>
                      <a:endParaRPr lang="en-US" sz="900" dirty="0">
                        <a:solidFill>
                          <a:schemeClr val="tx1"/>
                        </a:solidFill>
                        <a:latin typeface="Arial" panose="020B0604020202020204" pitchFamily="34" charset="0"/>
                        <a:cs typeface="BWBFUQ+TNACAA+SommetRoundedRegular" panose="02000500000000000000"/>
                        <a:sym typeface="+mn-ea"/>
                      </a:endParaRPr>
                    </a:p>
                    <a:p>
                      <a:pPr>
                        <a:buNone/>
                      </a:pPr>
                      <a:r>
                        <a:rPr sz="900" dirty="0">
                          <a:solidFill>
                            <a:schemeClr val="tx1"/>
                          </a:solidFill>
                          <a:latin typeface="Arial" panose="020B0604020202020204" pitchFamily="34" charset="0"/>
                          <a:cs typeface="BWBFUQ+TNACAA+SommetRoundedRegular" panose="02000500000000000000"/>
                          <a:sym typeface="+mn-ea"/>
                        </a:rPr>
                        <a:t>Net Sales</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sz="1000" b="1" dirty="0">
                          <a:solidFill>
                            <a:srgbClr val="000000"/>
                          </a:solidFill>
                          <a:latin typeface="宋体" panose="02010600030101010101" pitchFamily="2" charset="-122"/>
                        </a:rPr>
                        <a:t>                      </a:t>
                      </a:r>
                      <a:r>
                        <a:rPr lang="en-US" altLang="zh-CN" sz="900" dirty="0">
                          <a:solidFill>
                            <a:schemeClr val="tx1"/>
                          </a:solidFill>
                          <a:latin typeface="Arial" panose="020B0604020202020204" pitchFamily="34" charset="0"/>
                          <a:cs typeface="Arial" panose="020B0604020202020204" pitchFamily="34" charset="0"/>
                        </a:rPr>
                        <a:t>127,094</a:t>
                      </a:r>
                      <a:endParaRPr lang="en-US" altLang="en-US" sz="1000" b="1" dirty="0">
                        <a:solidFill>
                          <a:srgbClr val="000000"/>
                        </a:solidFill>
                        <a:latin typeface="宋体" panose="02010600030101010101" pitchFamily="2" charset="-122"/>
                      </a:endParaRP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altLang="zh-CN" sz="900" dirty="0">
                          <a:solidFill>
                            <a:schemeClr val="tx1"/>
                          </a:solidFill>
                          <a:latin typeface="Arial" panose="020B0604020202020204" pitchFamily="34" charset="0"/>
                          <a:cs typeface="Arial" panose="020B0604020202020204" pitchFamily="34" charset="0"/>
                        </a:rPr>
                        <a:t>       129,859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169,977</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4"/>
                  </a:ext>
                </a:extLst>
              </a:tr>
              <a:tr h="211080">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Sales Growth %</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-2%</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70%</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54%</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5"/>
                  </a:ext>
                </a:extLst>
              </a:tr>
              <a:tr h="192678">
                <a:tc>
                  <a:txBody>
                    <a:bodyPr/>
                    <a:lstStyle/>
                    <a:p>
                      <a:pPr marL="0" marR="0">
                        <a:lnSpc>
                          <a:spcPts val="1320"/>
                        </a:lnSpc>
                        <a:spcBef>
                          <a:spcPct val="0"/>
                        </a:spcBef>
                        <a:spcAft>
                          <a:spcPct val="0"/>
                        </a:spcAft>
                      </a:pPr>
                      <a:r>
                        <a:rPr lang="en-US" altLang="zh-CN" sz="900" dirty="0">
                          <a:solidFill>
                            <a:schemeClr val="tx1"/>
                          </a:solidFill>
                          <a:latin typeface="Arial" panose="020B0604020202020204" pitchFamily="34" charset="0"/>
                          <a:cs typeface="Arial" panose="020B0604020202020204" pitchFamily="34" charset="0"/>
                          <a:sym typeface="+mn-ea"/>
                        </a:rPr>
                        <a:t>Gross profit   </a:t>
                      </a: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altLang="zh-CN" sz="900" dirty="0">
                          <a:solidFill>
                            <a:schemeClr val="tx1"/>
                          </a:solidFill>
                          <a:latin typeface="Arial" panose="020B0604020202020204" pitchFamily="34" charset="0"/>
                          <a:cs typeface="Arial" panose="020B0604020202020204" pitchFamily="34" charset="0"/>
                        </a:rPr>
                        <a:t>               38,643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900" b="0" dirty="0">
                          <a:solidFill>
                            <a:schemeClr val="tx1"/>
                          </a:solidFill>
                          <a:latin typeface="Arial" panose="020B0604020202020204" pitchFamily="34" charset="0"/>
                          <a:cs typeface="Arial" panose="020B0604020202020204" pitchFamily="34" charset="0"/>
                        </a:rPr>
                        <a:t>39,296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50,243</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6"/>
                  </a:ext>
                </a:extLst>
              </a:tr>
              <a:tr h="188889">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Gross profit margin %</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30%</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31%</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30%</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7"/>
                  </a:ext>
                </a:extLst>
              </a:tr>
              <a:tr h="206750">
                <a:tc>
                  <a:txBody>
                    <a:bodyPr/>
                    <a:lstStyle/>
                    <a:p>
                      <a:pPr marL="0" marR="0">
                        <a:lnSpc>
                          <a:spcPts val="1320"/>
                        </a:lnSpc>
                        <a:spcBef>
                          <a:spcPct val="0"/>
                        </a:spcBef>
                        <a:spcAft>
                          <a:spcPct val="0"/>
                        </a:spcAft>
                      </a:pPr>
                      <a:r>
                        <a:rPr sz="900" dirty="0">
                          <a:solidFill>
                            <a:schemeClr val="tx1"/>
                          </a:solidFill>
                          <a:latin typeface="Arial" panose="020B0604020202020204" pitchFamily="34" charset="0"/>
                          <a:cs typeface="BWBFUQ+TNACAA+SommetRoundedRegular" panose="02000500000000000000"/>
                          <a:sym typeface="+mn-ea"/>
                        </a:rPr>
                        <a:t>EBITDA</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altLang="zh-CN" sz="900" b="0" dirty="0">
                          <a:solidFill>
                            <a:schemeClr val="tx1"/>
                          </a:solidFill>
                          <a:latin typeface="Arial" panose="020B0604020202020204" pitchFamily="34" charset="0"/>
                          <a:cs typeface="Arial" panose="020B0604020202020204" pitchFamily="34" charset="0"/>
                        </a:rPr>
                        <a:t>24,348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sz="800" b="0">
                          <a:solidFill>
                            <a:srgbClr val="000000"/>
                          </a:solidFill>
                          <a:latin typeface="宋体" panose="02010600030101010101" pitchFamily="2" charset="-122"/>
                        </a:rPr>
                        <a:t>        </a:t>
                      </a:r>
                      <a:r>
                        <a:rPr lang="en-US" altLang="zh-CN" sz="900" b="0" dirty="0">
                          <a:solidFill>
                            <a:schemeClr val="tx1"/>
                          </a:solidFill>
                          <a:latin typeface="Arial" panose="020B0604020202020204" pitchFamily="34" charset="0"/>
                          <a:cs typeface="Arial" panose="020B0604020202020204" pitchFamily="34" charset="0"/>
                        </a:rPr>
                        <a:t>   </a:t>
                      </a:r>
                      <a:r>
                        <a:rPr lang="en-US" altLang="zh-CN" sz="900">
                          <a:solidFill>
                            <a:schemeClr val="tx1"/>
                          </a:solidFill>
                          <a:latin typeface="Arial" panose="020B0604020202020204" pitchFamily="34" charset="0"/>
                          <a:cs typeface="Arial" panose="020B0604020202020204" pitchFamily="34" charset="0"/>
                          <a:sym typeface="+mn-ea"/>
                        </a:rPr>
                        <a:t>23,135</a:t>
                      </a:r>
                      <a:r>
                        <a:rPr lang="en-US" sz="800" b="0">
                          <a:solidFill>
                            <a:srgbClr val="000000"/>
                          </a:solidFill>
                          <a:latin typeface="宋体" panose="02010600030101010101" pitchFamily="2" charset="-122"/>
                        </a:rPr>
                        <a:t> </a:t>
                      </a:r>
                      <a:endParaRPr lang="en-US" altLang="en-US" sz="800" b="0">
                        <a:solidFill>
                          <a:srgbClr val="000000"/>
                        </a:solidFill>
                        <a:latin typeface="宋体" panose="02010600030101010101" pitchFamily="2" charset="-122"/>
                      </a:endParaRP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29,457</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8"/>
                  </a:ext>
                </a:extLst>
              </a:tr>
              <a:tr h="188889">
                <a:tc>
                  <a:txBody>
                    <a:bodyPr/>
                    <a:lstStyle/>
                    <a:p>
                      <a:pPr>
                        <a:buNone/>
                      </a:pPr>
                      <a:r>
                        <a:rPr sz="900">
                          <a:solidFill>
                            <a:schemeClr val="tx1"/>
                          </a:solidFill>
                          <a:latin typeface="Arial" panose="020B0604020202020204" pitchFamily="34" charset="0"/>
                          <a:cs typeface="BWBFUQ+TNACAA+SommetRoundedRegular" panose="02000500000000000000"/>
                          <a:sym typeface="+mn-ea"/>
                        </a:rPr>
                        <a:t>EBITDA-margin %</a:t>
                      </a:r>
                      <a:endParaRPr lang="zh-CN" altLang="en-US" sz="90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a:solidFill>
                            <a:schemeClr val="tx1"/>
                          </a:solidFill>
                          <a:latin typeface="Arial" panose="020B0604020202020204" pitchFamily="34" charset="0"/>
                          <a:cs typeface="Arial" panose="020B0604020202020204" pitchFamily="34" charset="0"/>
                        </a:rPr>
                        <a:t>19%</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18%</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17%</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9"/>
                  </a:ext>
                </a:extLst>
              </a:tr>
              <a:tr h="188757">
                <a:tc>
                  <a:txBody>
                    <a:bodyPr/>
                    <a:lstStyle/>
                    <a:p>
                      <a:pPr marL="0" marR="0">
                        <a:lnSpc>
                          <a:spcPts val="1320"/>
                        </a:lnSpc>
                        <a:spcBef>
                          <a:spcPct val="0"/>
                        </a:spcBef>
                        <a:spcAft>
                          <a:spcPct val="0"/>
                        </a:spcAft>
                      </a:pPr>
                      <a:r>
                        <a:rPr sz="900" dirty="0">
                          <a:solidFill>
                            <a:schemeClr val="tx1"/>
                          </a:solidFill>
                          <a:latin typeface="Arial" panose="020B0604020202020204" pitchFamily="34" charset="0"/>
                          <a:cs typeface="BWBFUQ+TNACAA+SommetRoundedRegular" panose="02000500000000000000"/>
                          <a:sym typeface="+mn-ea"/>
                        </a:rPr>
                        <a:t>Operating profit (EBIT)</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altLang="zh-CN" sz="900" dirty="0">
                          <a:solidFill>
                            <a:schemeClr val="tx1"/>
                          </a:solidFill>
                          <a:latin typeface="Arial" panose="020B0604020202020204" pitchFamily="34" charset="0"/>
                          <a:cs typeface="Arial" panose="020B0604020202020204" pitchFamily="34" charset="0"/>
                        </a:rPr>
                        <a:t>23,534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altLang="zh-CN" sz="900" b="0" dirty="0">
                          <a:solidFill>
                            <a:schemeClr val="tx1"/>
                          </a:solidFill>
                          <a:latin typeface="Arial" panose="020B0604020202020204" pitchFamily="34" charset="0"/>
                          <a:cs typeface="Arial" panose="020B0604020202020204" pitchFamily="34" charset="0"/>
                        </a:rPr>
                        <a:t>               </a:t>
                      </a:r>
                      <a:r>
                        <a:rPr lang="en-US" altLang="zh-CN" sz="900">
                          <a:solidFill>
                            <a:schemeClr val="tx1"/>
                          </a:solidFill>
                          <a:latin typeface="Arial" panose="020B0604020202020204" pitchFamily="34" charset="0"/>
                          <a:cs typeface="Arial" panose="020B0604020202020204" pitchFamily="34" charset="0"/>
                          <a:sym typeface="+mn-ea"/>
                        </a:rPr>
                        <a:t>    22,326</a:t>
                      </a:r>
                      <a:endParaRPr lang="en-US" altLang="zh-CN" sz="900" b="0" dirty="0">
                        <a:solidFill>
                          <a:schemeClr val="tx1"/>
                        </a:solidFill>
                        <a:latin typeface="Arial" panose="020B0604020202020204" pitchFamily="34" charset="0"/>
                        <a:cs typeface="Arial" panose="020B0604020202020204" pitchFamily="34" charset="0"/>
                      </a:endParaRP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28,408</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0"/>
                  </a:ext>
                </a:extLst>
              </a:tr>
              <a:tr h="178606">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Operating margin %</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a:solidFill>
                            <a:schemeClr val="tx1"/>
                          </a:solidFill>
                          <a:latin typeface="Arial" panose="020B0604020202020204" pitchFamily="34" charset="0"/>
                          <a:cs typeface="Arial" panose="020B0604020202020204" pitchFamily="34" charset="0"/>
                        </a:rPr>
                        <a:t>19%</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17%</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17%</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1"/>
                  </a:ext>
                </a:extLst>
              </a:tr>
              <a:tr h="192678">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Profit for the period</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altLang="zh-CN" sz="900" dirty="0">
                          <a:solidFill>
                            <a:schemeClr val="tx1"/>
                          </a:solidFill>
                          <a:latin typeface="Arial" panose="020B0604020202020204" pitchFamily="34" charset="0"/>
                          <a:cs typeface="Arial" panose="020B0604020202020204" pitchFamily="34" charset="0"/>
                        </a:rPr>
                        <a:t>17,767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altLang="zh-CN" sz="900" b="0" dirty="0">
                          <a:solidFill>
                            <a:schemeClr val="tx1"/>
                          </a:solidFill>
                          <a:latin typeface="Arial" panose="020B0604020202020204" pitchFamily="34" charset="0"/>
                          <a:cs typeface="Arial" panose="020B0604020202020204" pitchFamily="34" charset="0"/>
                        </a:rPr>
                        <a:t>                   16,842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21,192</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2"/>
                  </a:ext>
                </a:extLst>
              </a:tr>
              <a:tr h="338269">
                <a:tc>
                  <a:txBody>
                    <a:bodyPr/>
                    <a:lstStyle/>
                    <a:p>
                      <a:pPr marL="0" marR="0">
                        <a:lnSpc>
                          <a:spcPts val="1320"/>
                        </a:lnSpc>
                        <a:spcBef>
                          <a:spcPct val="0"/>
                        </a:spcBef>
                        <a:spcAft>
                          <a:spcPct val="0"/>
                        </a:spcAft>
                      </a:pPr>
                      <a:r>
                        <a:rPr sz="900" dirty="0">
                          <a:solidFill>
                            <a:schemeClr val="tx1"/>
                          </a:solidFill>
                          <a:latin typeface="Arial" panose="020B0604020202020204" pitchFamily="34" charset="0"/>
                          <a:cs typeface="BWBFUQ+TNACAA+SommetRoundedRegular" panose="02000500000000000000"/>
                          <a:sym typeface="+mn-ea"/>
                        </a:rPr>
                        <a:t>Capitali</a:t>
                      </a:r>
                      <a:r>
                        <a:rPr lang="en-US" altLang="zh-CN" sz="900" dirty="0">
                          <a:solidFill>
                            <a:schemeClr val="tx1"/>
                          </a:solidFill>
                          <a:latin typeface="Arial" panose="020B0604020202020204" pitchFamily="34" charset="0"/>
                          <a:cs typeface="BWBFUQ+TNACAA+SommetRoundedRegular" panose="02000500000000000000"/>
                          <a:sym typeface="+mn-ea"/>
                        </a:rPr>
                        <a:t>zed</a:t>
                      </a:r>
                      <a:r>
                        <a:rPr sz="900" dirty="0">
                          <a:solidFill>
                            <a:schemeClr val="tx1"/>
                          </a:solidFill>
                          <a:latin typeface="Arial" panose="020B0604020202020204" pitchFamily="34" charset="0"/>
                          <a:cs typeface="BWBFUQ+TNACAA+SommetRoundedRegular" panose="02000500000000000000"/>
                          <a:sym typeface="+mn-ea"/>
                        </a:rPr>
                        <a:t> development costs</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900" dirty="0">
                          <a:solidFill>
                            <a:schemeClr val="tx1"/>
                          </a:solidFill>
                          <a:latin typeface="Arial" panose="020B0604020202020204" pitchFamily="34" charset="0"/>
                          <a:cs typeface="Arial" panose="020B0604020202020204" pitchFamily="34" charset="0"/>
                        </a:rPr>
                        <a:t>0</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900" dirty="0">
                          <a:solidFill>
                            <a:schemeClr val="tx1"/>
                          </a:solidFill>
                          <a:latin typeface="Arial" panose="020B0604020202020204" pitchFamily="34" charset="0"/>
                          <a:cs typeface="Arial" panose="020B0604020202020204" pitchFamily="34" charset="0"/>
                        </a:rPr>
                        <a:t>0</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6,935</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3"/>
                  </a:ext>
                </a:extLst>
              </a:tr>
              <a:tr h="326362">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Net cash from operating activities</a:t>
                      </a:r>
                      <a:endParaRPr lang="zh-CN" altLang="en-US" sz="900" dirty="0">
                        <a:solidFill>
                          <a:schemeClr val="tx1"/>
                        </a:solidFill>
                        <a:latin typeface="Arial" panose="020B0604020202020204" pitchFamily="34" charset="0"/>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indent="0" algn="r">
                        <a:buNone/>
                      </a:pPr>
                      <a:r>
                        <a:rPr lang="en-US" altLang="zh-CN" sz="900" b="0" dirty="0">
                          <a:solidFill>
                            <a:schemeClr val="tx1"/>
                          </a:solidFill>
                          <a:latin typeface="Arial" panose="020B0604020202020204" pitchFamily="34" charset="0"/>
                          <a:cs typeface="Arial" panose="020B0604020202020204" pitchFamily="34" charset="0"/>
                        </a:rPr>
                        <a:t>23,413</a:t>
                      </a:r>
                      <a:r>
                        <a:rPr lang="en-US" sz="800" b="0">
                          <a:solidFill>
                            <a:srgbClr val="000000"/>
                          </a:solidFill>
                          <a:latin typeface="宋体" panose="02010600030101010101" pitchFamily="2" charset="-122"/>
                        </a:rPr>
                        <a:t> </a:t>
                      </a:r>
                      <a:endParaRPr lang="en-US" altLang="en-US" sz="800" b="0">
                        <a:solidFill>
                          <a:srgbClr val="000000"/>
                        </a:solidFill>
                        <a:latin typeface="宋体" panose="02010600030101010101" pitchFamily="2" charset="-122"/>
                      </a:endParaRP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indent="0" algn="r">
                        <a:buNone/>
                      </a:pPr>
                      <a:r>
                        <a:rPr lang="en-US" altLang="zh-CN" sz="900" b="0" dirty="0">
                          <a:solidFill>
                            <a:schemeClr val="tx1"/>
                          </a:solidFill>
                          <a:latin typeface="Arial" panose="020B0604020202020204" pitchFamily="34" charset="0"/>
                          <a:cs typeface="Arial" panose="020B0604020202020204" pitchFamily="34" charset="0"/>
                        </a:rPr>
                        <a:t>-26,660 </a:t>
                      </a:r>
                    </a:p>
                  </a:txBody>
                  <a:tcPr marL="12700" marR="12700" marT="11545" marB="4156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-10,410</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4"/>
                  </a:ext>
                </a:extLst>
              </a:tr>
              <a:tr h="188889">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Number of employees</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27</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20</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15</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5"/>
                  </a:ext>
                </a:extLst>
              </a:tr>
              <a:tr h="343549">
                <a:tc>
                  <a:txBody>
                    <a:bodyPr/>
                    <a:lstStyle/>
                    <a:p>
                      <a:pPr marL="0" marR="0">
                        <a:lnSpc>
                          <a:spcPts val="1320"/>
                        </a:lnSpc>
                        <a:spcBef>
                          <a:spcPct val="0"/>
                        </a:spcBef>
                        <a:spcAft>
                          <a:spcPct val="0"/>
                        </a:spcAft>
                      </a:pPr>
                      <a:r>
                        <a:rPr sz="900" dirty="0">
                          <a:solidFill>
                            <a:schemeClr val="tx1"/>
                          </a:solidFill>
                          <a:latin typeface="Arial" panose="020B0604020202020204" pitchFamily="34" charset="0"/>
                          <a:cs typeface="BWBFUQ+TNACAA+SommetRoundedRegular" panose="02000500000000000000"/>
                          <a:sym typeface="+mn-ea"/>
                        </a:rPr>
                        <a:t>Earnings per share after dilution</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0.36</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rPr>
                        <a:t>0.35</a:t>
                      </a: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0.42</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6"/>
                  </a:ext>
                </a:extLst>
              </a:tr>
              <a:tr h="326347">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Number of shares before dilution</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50,000,000</a:t>
                      </a:r>
                      <a:endParaRPr lang="zh-CN" altLang="en-US"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50,000,000</a:t>
                      </a:r>
                      <a:endParaRPr lang="zh-CN" altLang="en-US"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50,000,000</a:t>
                      </a:r>
                      <a:endParaRPr lang="en-US" altLang="zh-CN"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7"/>
                  </a:ext>
                </a:extLst>
              </a:tr>
              <a:tr h="326347">
                <a:tc>
                  <a:txBody>
                    <a:bodyPr/>
                    <a:lstStyle/>
                    <a:p>
                      <a:pPr>
                        <a:buNone/>
                      </a:pPr>
                      <a:r>
                        <a:rPr sz="900" dirty="0">
                          <a:solidFill>
                            <a:schemeClr val="tx1"/>
                          </a:solidFill>
                          <a:latin typeface="Arial" panose="020B0604020202020204" pitchFamily="34" charset="0"/>
                          <a:cs typeface="BWBFUQ+TNACAA+SommetRoundedRegular" panose="02000500000000000000"/>
                          <a:sym typeface="+mn-ea"/>
                        </a:rPr>
                        <a:t>Number of shares after dilution</a:t>
                      </a:r>
                      <a:endParaRPr lang="zh-CN" altLang="en-US" sz="900" dirty="0">
                        <a:solidFill>
                          <a:schemeClr val="tx1"/>
                        </a:solidFill>
                        <a:latin typeface="Arial" panose="020B0604020202020204" pitchFamily="34" charset="0"/>
                        <a:cs typeface="BWBFUQ+TNACAA+SommetRoundedRegular" panose="02000500000000000000"/>
                        <a:sym typeface="+mn-ea"/>
                      </a:endParaRPr>
                    </a:p>
                  </a:txBody>
                  <a:tcPr marL="56681" marR="56681" marT="25765" marB="257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50,000,000</a:t>
                      </a:r>
                      <a:endParaRPr lang="zh-CN" altLang="en-US"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r">
                        <a:buNone/>
                      </a:pPr>
                      <a:r>
                        <a:rPr lang="en-US" altLang="zh-CN" sz="900" dirty="0">
                          <a:solidFill>
                            <a:schemeClr val="tx1"/>
                          </a:solidFill>
                          <a:latin typeface="Arial" panose="020B0604020202020204" pitchFamily="34" charset="0"/>
                          <a:cs typeface="Arial" panose="020B0604020202020204" pitchFamily="34" charset="0"/>
                          <a:sym typeface="+mn-ea"/>
                        </a:rPr>
                        <a:t>50,000,000</a:t>
                      </a:r>
                      <a:endParaRPr lang="zh-CN" altLang="en-US"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tc>
                  <a:txBody>
                    <a:bodyPr/>
                    <a:lstStyle/>
                    <a:p>
                      <a:pPr algn="r">
                        <a:buNone/>
                      </a:pPr>
                      <a:r>
                        <a:rPr lang="zh-CN" altLang="en-US" sz="900" dirty="0">
                          <a:solidFill>
                            <a:schemeClr val="tx1"/>
                          </a:solidFill>
                          <a:latin typeface="Arial" panose="020B0604020202020204" pitchFamily="34" charset="0"/>
                          <a:cs typeface="Arial" panose="020B0604020202020204" pitchFamily="34" charset="0"/>
                          <a:sym typeface="+mn-ea"/>
                        </a:rPr>
                        <a:t>50,000,000</a:t>
                      </a:r>
                      <a:endParaRPr lang="zh-CN" altLang="en-US" sz="900" dirty="0">
                        <a:solidFill>
                          <a:schemeClr val="tx1"/>
                        </a:solidFill>
                        <a:latin typeface="Arial" panose="020B0604020202020204" pitchFamily="34" charset="0"/>
                        <a:cs typeface="Arial" panose="020B0604020202020204" pitchFamily="34" charset="0"/>
                      </a:endParaRPr>
                    </a:p>
                  </a:txBody>
                  <a:tcPr marL="56681" marR="56681" marT="25765" marB="2576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8"/>
                  </a:ext>
                </a:extLst>
              </a:tr>
            </a:tbl>
          </a:graphicData>
        </a:graphic>
      </p:graphicFrame>
      <p:sp>
        <p:nvSpPr>
          <p:cNvPr id="3" name="object 7"/>
          <p:cNvSpPr txBox="1"/>
          <p:nvPr/>
        </p:nvSpPr>
        <p:spPr>
          <a:xfrm>
            <a:off x="118145" y="836712"/>
            <a:ext cx="2291089" cy="25648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1965"/>
              </a:lnSpc>
              <a:spcBef>
                <a:spcPct val="0"/>
              </a:spcBef>
              <a:spcAft>
                <a:spcPct val="0"/>
              </a:spcAft>
            </a:pPr>
            <a:r>
              <a:rPr b="1" spc="28" dirty="0">
                <a:solidFill>
                  <a:schemeClr val="bg1"/>
                </a:solidFill>
                <a:latin typeface="Arial" panose="020B0604020202020204" pitchFamily="34" charset="0"/>
                <a:cs typeface="Arial" panose="020B0604020202020204" pitchFamily="34" charset="0"/>
              </a:rPr>
              <a:t>Financial</a:t>
            </a:r>
            <a:r>
              <a:rPr b="1" spc="41" dirty="0">
                <a:solidFill>
                  <a:schemeClr val="bg1"/>
                </a:solidFill>
                <a:latin typeface="Arial" panose="020B0604020202020204" pitchFamily="34" charset="0"/>
                <a:cs typeface="Arial" panose="020B0604020202020204" pitchFamily="34" charset="0"/>
              </a:rPr>
              <a:t> </a:t>
            </a:r>
            <a:r>
              <a:rPr b="1" spc="30" dirty="0">
                <a:solidFill>
                  <a:schemeClr val="bg1"/>
                </a:solidFill>
                <a:latin typeface="Arial" panose="020B0604020202020204" pitchFamily="34" charset="0"/>
                <a:cs typeface="Arial" panose="020B0604020202020204" pitchFamily="34" charset="0"/>
              </a:rPr>
              <a:t>Reports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椭圆 7"/>
          <p:cNvSpPr/>
          <p:nvPr/>
        </p:nvSpPr>
        <p:spPr>
          <a:xfrm>
            <a:off x="2873296" y="2930953"/>
            <a:ext cx="81009" cy="810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 name="椭圆 8"/>
          <p:cNvSpPr/>
          <p:nvPr/>
        </p:nvSpPr>
        <p:spPr>
          <a:xfrm>
            <a:off x="1842669" y="3495147"/>
            <a:ext cx="81009" cy="810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0" name="椭圆 9"/>
          <p:cNvSpPr/>
          <p:nvPr/>
        </p:nvSpPr>
        <p:spPr>
          <a:xfrm>
            <a:off x="3258089" y="3541616"/>
            <a:ext cx="81009" cy="810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nvGrpSpPr>
          <p:cNvPr id="2" name="组合 1"/>
          <p:cNvGrpSpPr/>
          <p:nvPr/>
        </p:nvGrpSpPr>
        <p:grpSpPr>
          <a:xfrm>
            <a:off x="2913799" y="2856006"/>
            <a:ext cx="522080" cy="107964"/>
            <a:chOff x="5180088" y="1553094"/>
            <a:chExt cx="928141" cy="191936"/>
          </a:xfrm>
        </p:grpSpPr>
        <p:cxnSp>
          <p:nvCxnSpPr>
            <p:cNvPr id="12" name="直接连接符 11"/>
            <p:cNvCxnSpPr/>
            <p:nvPr/>
          </p:nvCxnSpPr>
          <p:spPr>
            <a:xfrm flipV="1">
              <a:off x="5180088" y="1563638"/>
              <a:ext cx="359533" cy="181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539621" y="1553094"/>
              <a:ext cx="568608" cy="10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11" name="表格 10"/>
          <p:cNvGraphicFramePr/>
          <p:nvPr>
            <p:custDataLst>
              <p:tags r:id="rId1"/>
            </p:custDataLst>
            <p:extLst>
              <p:ext uri="{D42A27DB-BD31-4B8C-83A1-F6EECF244321}">
                <p14:modId xmlns:p14="http://schemas.microsoft.com/office/powerpoint/2010/main" val="1587531457"/>
              </p:ext>
            </p:extLst>
          </p:nvPr>
        </p:nvGraphicFramePr>
        <p:xfrm>
          <a:off x="303498" y="653653"/>
          <a:ext cx="4536504" cy="5887806"/>
        </p:xfrm>
        <a:graphic>
          <a:graphicData uri="http://schemas.openxmlformats.org/drawingml/2006/table">
            <a:tbl>
              <a:tblPr firstRow="1" bandRow="1">
                <a:tableStyleId>{5C22544A-7EE6-4342-B048-85BDC9FD1C3A}</a:tableStyleId>
              </a:tblPr>
              <a:tblGrid>
                <a:gridCol w="1617816">
                  <a:extLst>
                    <a:ext uri="{9D8B030D-6E8A-4147-A177-3AD203B41FA5}">
                      <a16:colId xmlns:a16="http://schemas.microsoft.com/office/drawing/2014/main" val="20000"/>
                    </a:ext>
                  </a:extLst>
                </a:gridCol>
                <a:gridCol w="1006475">
                  <a:extLst>
                    <a:ext uri="{9D8B030D-6E8A-4147-A177-3AD203B41FA5}">
                      <a16:colId xmlns:a16="http://schemas.microsoft.com/office/drawing/2014/main" val="20001"/>
                    </a:ext>
                  </a:extLst>
                </a:gridCol>
                <a:gridCol w="1000760">
                  <a:extLst>
                    <a:ext uri="{9D8B030D-6E8A-4147-A177-3AD203B41FA5}">
                      <a16:colId xmlns:a16="http://schemas.microsoft.com/office/drawing/2014/main" val="20002"/>
                    </a:ext>
                  </a:extLst>
                </a:gridCol>
                <a:gridCol w="911453">
                  <a:extLst>
                    <a:ext uri="{9D8B030D-6E8A-4147-A177-3AD203B41FA5}">
                      <a16:colId xmlns:a16="http://schemas.microsoft.com/office/drawing/2014/main" val="20003"/>
                    </a:ext>
                  </a:extLst>
                </a:gridCol>
              </a:tblGrid>
              <a:tr h="464667">
                <a:tc gridSpan="4">
                  <a:txBody>
                    <a:bodyPr/>
                    <a:lstStyle/>
                    <a:p>
                      <a:pPr marL="0" marR="0" algn="l">
                        <a:lnSpc>
                          <a:spcPts val="1480"/>
                        </a:lnSpc>
                        <a:spcBef>
                          <a:spcPct val="0"/>
                        </a:spcBef>
                        <a:spcAft>
                          <a:spcPct val="0"/>
                        </a:spcAft>
                      </a:pPr>
                      <a:r>
                        <a:rPr sz="1800" spc="25" dirty="0">
                          <a:solidFill>
                            <a:schemeClr val="bg1"/>
                          </a:solidFill>
                          <a:latin typeface="Arial" panose="020B0604020202020204" pitchFamily="34" charset="0"/>
                          <a:cs typeface="Arial" panose="020B0604020202020204" pitchFamily="34" charset="0"/>
                          <a:sym typeface="+mn-ea"/>
                        </a:rPr>
                        <a:t>Consolidated</a:t>
                      </a:r>
                      <a:r>
                        <a:rPr sz="1800" spc="14" dirty="0">
                          <a:solidFill>
                            <a:schemeClr val="bg1"/>
                          </a:solidFill>
                          <a:latin typeface="Arial" panose="020B0604020202020204" pitchFamily="34" charset="0"/>
                          <a:cs typeface="Arial" panose="020B0604020202020204" pitchFamily="34" charset="0"/>
                          <a:sym typeface="+mn-ea"/>
                        </a:rPr>
                        <a:t> </a:t>
                      </a:r>
                      <a:r>
                        <a:rPr sz="1800" spc="25" dirty="0">
                          <a:solidFill>
                            <a:schemeClr val="bg1"/>
                          </a:solidFill>
                          <a:latin typeface="Arial" panose="020B0604020202020204" pitchFamily="34" charset="0"/>
                          <a:cs typeface="Arial" panose="020B0604020202020204" pitchFamily="34" charset="0"/>
                          <a:sym typeface="+mn-ea"/>
                        </a:rPr>
                        <a:t>Group</a:t>
                      </a:r>
                      <a:r>
                        <a:rPr sz="1800" spc="18" dirty="0">
                          <a:solidFill>
                            <a:schemeClr val="bg1"/>
                          </a:solidFill>
                          <a:latin typeface="Arial" panose="020B0604020202020204" pitchFamily="34" charset="0"/>
                          <a:cs typeface="Arial" panose="020B0604020202020204" pitchFamily="34" charset="0"/>
                          <a:sym typeface="+mn-ea"/>
                        </a:rPr>
                        <a:t> </a:t>
                      </a:r>
                      <a:r>
                        <a:rPr sz="1800" spc="23" dirty="0">
                          <a:solidFill>
                            <a:schemeClr val="bg1"/>
                          </a:solidFill>
                          <a:latin typeface="Arial" panose="020B0604020202020204" pitchFamily="34" charset="0"/>
                          <a:cs typeface="Arial" panose="020B0604020202020204" pitchFamily="34" charset="0"/>
                          <a:sym typeface="+mn-ea"/>
                        </a:rPr>
                        <a:t>Income</a:t>
                      </a:r>
                      <a:r>
                        <a:rPr sz="1800" spc="34" dirty="0">
                          <a:solidFill>
                            <a:schemeClr val="bg1"/>
                          </a:solidFill>
                          <a:latin typeface="Arial" panose="020B0604020202020204" pitchFamily="34" charset="0"/>
                          <a:cs typeface="Arial" panose="020B0604020202020204" pitchFamily="34" charset="0"/>
                          <a:sym typeface="+mn-ea"/>
                        </a:rPr>
                        <a:t> </a:t>
                      </a:r>
                      <a:r>
                        <a:rPr sz="1800" spc="23" dirty="0">
                          <a:solidFill>
                            <a:schemeClr val="bg1"/>
                          </a:solidFill>
                          <a:latin typeface="Arial" panose="020B0604020202020204" pitchFamily="34" charset="0"/>
                          <a:cs typeface="Arial" panose="020B0604020202020204" pitchFamily="34" charset="0"/>
                          <a:sym typeface="+mn-ea"/>
                        </a:rPr>
                        <a:t>Statement</a:t>
                      </a:r>
                      <a:endParaRPr lang="zh-CN" altLang="en-US" sz="1800" spc="23" dirty="0">
                        <a:solidFill>
                          <a:schemeClr val="bg1"/>
                        </a:solidFill>
                        <a:latin typeface="Arial" panose="020B0604020202020204" pitchFamily="34" charset="0"/>
                        <a:cs typeface="Arial" panose="020B0604020202020204" pitchFamily="34" charset="0"/>
                        <a:sym typeface="+mn-ea"/>
                      </a:endParaRPr>
                    </a:p>
                  </a:txBody>
                  <a:tcPr marL="56681" marR="56681" marT="28341" marB="2834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zh-CN"/>
                    </a:p>
                  </a:txBody>
                  <a:tcPr>
                    <a:noFill/>
                  </a:tcPr>
                </a:tc>
                <a:tc hMerge="1">
                  <a:txBody>
                    <a:bodyPr/>
                    <a:lstStyle/>
                    <a:p>
                      <a:endParaRPr lang="zh-CN"/>
                    </a:p>
                  </a:txBody>
                  <a:tcPr>
                    <a:noFill/>
                  </a:tcPr>
                </a:tc>
                <a:tc hMerge="1">
                  <a:txBody>
                    <a:bodyPr/>
                    <a:lstStyle/>
                    <a:p>
                      <a:endParaRPr lang="zh-CN"/>
                    </a:p>
                  </a:txBody>
                  <a:tcPr>
                    <a:noFill/>
                  </a:tcPr>
                </a:tc>
                <a:extLst>
                  <a:ext uri="{0D108BD9-81ED-4DB2-BD59-A6C34878D82A}">
                    <a16:rowId xmlns:a16="http://schemas.microsoft.com/office/drawing/2014/main" val="10000"/>
                  </a:ext>
                </a:extLst>
              </a:tr>
              <a:tr h="235758">
                <a:tc>
                  <a:txBody>
                    <a:bodyPr/>
                    <a:lstStyle/>
                    <a:p>
                      <a:pPr>
                        <a:buNone/>
                      </a:pPr>
                      <a:endParaRPr lang="en-US" altLang="zh-CN" sz="1100" dirty="0">
                        <a:solidFill>
                          <a:schemeClr val="bg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buNone/>
                      </a:pPr>
                      <a:endParaRPr lang="en-US" sz="1100" dirty="0">
                        <a:solidFill>
                          <a:schemeClr val="bg1"/>
                        </a:solidFill>
                        <a:latin typeface="Arial" panose="020B0604020202020204" pitchFamily="34" charset="0"/>
                        <a:sym typeface="+mn-ea"/>
                      </a:endParaRPr>
                    </a:p>
                  </a:txBody>
                  <a:tcPr marL="56681" marR="56681" marT="28341" marB="2834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2545" marR="0" algn="r">
                        <a:lnSpc>
                          <a:spcPts val="1360"/>
                        </a:lnSpc>
                        <a:spcBef>
                          <a:spcPct val="0"/>
                        </a:spcBef>
                        <a:spcAft>
                          <a:spcPct val="0"/>
                        </a:spcAft>
                      </a:pPr>
                      <a:endParaRPr lang="en-US" sz="1100" dirty="0">
                        <a:solidFill>
                          <a:schemeClr val="bg1"/>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endParaRPr lang="en-US" sz="1100" dirty="0">
                        <a:solidFill>
                          <a:schemeClr val="bg1"/>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5758">
                <a:tc>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100" dirty="0">
                          <a:solidFill>
                            <a:schemeClr val="bg1"/>
                          </a:solidFill>
                          <a:latin typeface="Arial" panose="020B0604020202020204" pitchFamily="34" charset="0"/>
                          <a:cs typeface="BWBFUQ+TNACAA+SommetRoundedRegular" panose="02000500000000000000"/>
                          <a:sym typeface="+mn-ea"/>
                        </a:rPr>
                        <a:t>KSEK</a:t>
                      </a: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buNone/>
                      </a:pPr>
                      <a:r>
                        <a:rPr lang="en-US" sz="1100" dirty="0">
                          <a:solidFill>
                            <a:schemeClr val="bg1"/>
                          </a:solidFill>
                          <a:latin typeface="Arial" panose="020B0604020202020204" pitchFamily="34" charset="0"/>
                          <a:sym typeface="+mn-ea"/>
                        </a:rPr>
                        <a:t>Jan-</a:t>
                      </a:r>
                      <a:r>
                        <a:rPr lang="en-US" altLang="zh-CN" sz="1100" dirty="0">
                          <a:solidFill>
                            <a:schemeClr val="bg1"/>
                          </a:solidFill>
                          <a:latin typeface="Arial" panose="020B0604020202020204" pitchFamily="34" charset="0"/>
                          <a:cs typeface="Arial" panose="020B0604020202020204" pitchFamily="34" charset="0"/>
                          <a:sym typeface="+mn-ea"/>
                        </a:rPr>
                        <a:t> Sep</a:t>
                      </a:r>
                      <a:endParaRPr lang="en-US" sz="1100" dirty="0">
                        <a:solidFill>
                          <a:schemeClr val="bg1"/>
                        </a:solidFill>
                        <a:latin typeface="Arial" panose="020B0604020202020204" pitchFamily="34" charset="0"/>
                        <a:sym typeface="+mn-ea"/>
                      </a:endParaRPr>
                    </a:p>
                  </a:txBody>
                  <a:tcPr marL="56681" marR="56681" marT="28341" marB="28341"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545" marR="0" algn="r">
                        <a:lnSpc>
                          <a:spcPts val="1360"/>
                        </a:lnSpc>
                        <a:spcBef>
                          <a:spcPct val="0"/>
                        </a:spcBef>
                        <a:spcAft>
                          <a:spcPct val="0"/>
                        </a:spcAft>
                      </a:pPr>
                      <a:r>
                        <a:rPr lang="en-US" sz="1100" dirty="0">
                          <a:solidFill>
                            <a:schemeClr val="bg1"/>
                          </a:solidFill>
                          <a:latin typeface="Arial" panose="020B0604020202020204" pitchFamily="34" charset="0"/>
                          <a:sym typeface="+mn-ea"/>
                        </a:rPr>
                        <a:t>Jan-</a:t>
                      </a:r>
                      <a:r>
                        <a:rPr lang="en-US" altLang="zh-CN" sz="1100" dirty="0">
                          <a:solidFill>
                            <a:schemeClr val="bg1"/>
                          </a:solidFill>
                          <a:latin typeface="Arial" panose="020B0604020202020204" pitchFamily="34" charset="0"/>
                          <a:cs typeface="Arial" panose="020B0604020202020204" pitchFamily="34" charset="0"/>
                          <a:sym typeface="+mn-ea"/>
                        </a:rPr>
                        <a:t> Sep</a:t>
                      </a:r>
                      <a:endParaRPr lang="en-US" sz="1100" dirty="0">
                        <a:solidFill>
                          <a:schemeClr val="bg1"/>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lang="en-US" altLang="zh-CN" sz="1100" dirty="0">
                          <a:solidFill>
                            <a:srgbClr val="FFFFFF"/>
                          </a:solidFill>
                          <a:latin typeface="Arial" panose="020B0604020202020204" pitchFamily="34" charset="0"/>
                          <a:sym typeface="+mn-ea"/>
                        </a:rPr>
                        <a:t>Jan-Dec</a:t>
                      </a:r>
                    </a:p>
                  </a:txBody>
                  <a:tcPr marL="56681" marR="56681" marT="28341" marB="28341">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5758">
                <a:tc>
                  <a:txBody>
                    <a:bodyPr/>
                    <a:lstStyle/>
                    <a:p>
                      <a:pPr marL="0" marR="0" lvl="0" indent="0" algn="l" defTabSz="755650" rtl="0" eaLnBrk="1" fontAlgn="auto" latinLnBrk="0" hangingPunct="1">
                        <a:lnSpc>
                          <a:spcPct val="100000"/>
                        </a:lnSpc>
                        <a:spcBef>
                          <a:spcPts val="0"/>
                        </a:spcBef>
                        <a:spcAft>
                          <a:spcPts val="0"/>
                        </a:spcAft>
                        <a:buClrTx/>
                        <a:buSzTx/>
                        <a:buFontTx/>
                        <a:buNone/>
                        <a:defRPr/>
                      </a:pPr>
                      <a:r>
                        <a:rPr lang="en-US" altLang="zh-CN" sz="1100" dirty="0">
                          <a:solidFill>
                            <a:schemeClr val="bg1"/>
                          </a:solidFill>
                          <a:latin typeface="Arial" panose="020B0604020202020204" pitchFamily="34" charset="0"/>
                          <a:cs typeface="BWBFUQ+TNACAA+SommetRoundedRegular" panose="02000500000000000000"/>
                          <a:sym typeface="+mn-ea"/>
                        </a:rPr>
                        <a:t>Revenue</a:t>
                      </a:r>
                    </a:p>
                  </a:txBody>
                  <a:tcPr marL="56681" marR="56681" marT="28341" marB="28341">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r>
                        <a:rPr sz="1100" dirty="0">
                          <a:solidFill>
                            <a:schemeClr val="bg1"/>
                          </a:solidFill>
                          <a:latin typeface="Arial" panose="020B0604020202020204" pitchFamily="34" charset="0"/>
                          <a:sym typeface="+mn-ea"/>
                        </a:rPr>
                        <a:t>2023</a:t>
                      </a:r>
                      <a:endParaRPr lang="zh-CN" altLang="en-US" sz="1100" dirty="0">
                        <a:solidFill>
                          <a:schemeClr val="bg1"/>
                        </a:solidFill>
                        <a:latin typeface="Arial" panose="020B0604020202020204" pitchFamily="34" charset="0"/>
                        <a:sym typeface="+mn-ea"/>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545" marR="0" algn="r">
                        <a:lnSpc>
                          <a:spcPts val="1360"/>
                        </a:lnSpc>
                        <a:spcBef>
                          <a:spcPct val="0"/>
                        </a:spcBef>
                        <a:spcAft>
                          <a:spcPct val="0"/>
                        </a:spcAft>
                      </a:pPr>
                      <a:r>
                        <a:rPr sz="1100" dirty="0">
                          <a:solidFill>
                            <a:schemeClr val="bg1"/>
                          </a:solidFill>
                          <a:latin typeface="Arial" panose="020B0604020202020204" pitchFamily="34" charset="0"/>
                          <a:sym typeface="+mn-ea"/>
                        </a:rPr>
                        <a:t>2022</a:t>
                      </a:r>
                      <a:endParaRPr lang="en-US" altLang="zh-CN" sz="1100" dirty="0">
                        <a:solidFill>
                          <a:schemeClr val="bg1"/>
                        </a:solidFill>
                        <a:latin typeface="Arial" panose="020B0604020202020204" pitchFamily="34" charset="0"/>
                        <a:sym typeface="+mn-ea"/>
                      </a:endParaRP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sz="1100" dirty="0">
                          <a:solidFill>
                            <a:schemeClr val="bg1"/>
                          </a:solidFill>
                          <a:latin typeface="Arial" panose="020B0604020202020204" pitchFamily="34" charset="0"/>
                          <a:sym typeface="+mn-ea"/>
                        </a:rPr>
                        <a:t>2022</a:t>
                      </a:r>
                      <a:endParaRPr lang="zh-CN" altLang="en-US" sz="1100" dirty="0">
                        <a:solidFill>
                          <a:schemeClr val="bg1"/>
                        </a:solidFill>
                        <a:latin typeface="Arial" panose="020B0604020202020204" pitchFamily="34" charset="0"/>
                        <a:sym typeface="+mn-ea"/>
                      </a:endParaRP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9710">
                <a:tc>
                  <a:txBody>
                    <a:bodyPr/>
                    <a:lstStyle/>
                    <a:p>
                      <a:pPr>
                        <a:buNone/>
                      </a:pPr>
                      <a:r>
                        <a:rPr sz="1000">
                          <a:solidFill>
                            <a:schemeClr val="tx1"/>
                          </a:solidFill>
                          <a:latin typeface="Arial" panose="020B0604020202020204" pitchFamily="34" charset="0"/>
                          <a:cs typeface="BWBFUQ+TNACAA+SommetRoundedRegular" panose="02000500000000000000"/>
                          <a:sym typeface="+mn-ea"/>
                        </a:rPr>
                        <a:t>Net Sales</a:t>
                      </a:r>
                      <a:endParaRPr lang="zh-CN" altLang="en-US" sz="100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sz="1100" b="1">
                          <a:solidFill>
                            <a:srgbClr val="000000"/>
                          </a:solidFill>
                          <a:latin typeface="宋体" panose="02010600030101010101" pitchFamily="2" charset="-122"/>
                        </a:rPr>
                        <a:t>                      </a:t>
                      </a:r>
                      <a:r>
                        <a:rPr lang="en-US" altLang="zh-CN" sz="1000" dirty="0">
                          <a:solidFill>
                            <a:schemeClr val="tx1"/>
                          </a:solidFill>
                          <a:latin typeface="Arial" panose="020B0604020202020204" pitchFamily="34" charset="0"/>
                          <a:cs typeface="Arial" panose="020B0604020202020204" pitchFamily="34" charset="0"/>
                        </a:rPr>
                        <a:t>127,094</a:t>
                      </a:r>
                      <a:endParaRPr lang="en-US" altLang="en-US" sz="1100" b="1">
                        <a:solidFill>
                          <a:srgbClr val="000000"/>
                        </a:solidFill>
                        <a:latin typeface="宋体" panose="02010600030101010101" pitchFamily="2" charset="-122"/>
                      </a:endParaRPr>
                    </a:p>
                  </a:txBody>
                  <a:tcPr marL="12700" marR="12700" marT="1270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zh-CN" sz="1000" dirty="0">
                          <a:solidFill>
                            <a:schemeClr val="tx1"/>
                          </a:solidFill>
                          <a:latin typeface="Arial" panose="020B0604020202020204" pitchFamily="34" charset="0"/>
                          <a:cs typeface="Arial" panose="020B0604020202020204" pitchFamily="34" charset="0"/>
                        </a:rPr>
                        <a:t>       129,859 </a:t>
                      </a:r>
                    </a:p>
                  </a:txBody>
                  <a:tcPr marL="12700" marR="12700" marT="1270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169,977</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4"/>
                  </a:ext>
                </a:extLst>
              </a:tr>
              <a:tr h="219710">
                <a:tc>
                  <a:txBody>
                    <a:bodyPr/>
                    <a:lstStyle/>
                    <a:p>
                      <a:pPr marL="0" marR="0">
                        <a:lnSpc>
                          <a:spcPts val="1190"/>
                        </a:lnSpc>
                        <a:spcBef>
                          <a:spcPts val="215"/>
                        </a:spcBef>
                        <a:spcAft>
                          <a:spcPct val="0"/>
                        </a:spcAft>
                      </a:pPr>
                      <a:r>
                        <a:rPr sz="1000" spc="12">
                          <a:solidFill>
                            <a:schemeClr val="tx1"/>
                          </a:solidFill>
                          <a:latin typeface="Arial" panose="020B0604020202020204" pitchFamily="34" charset="0"/>
                          <a:cs typeface="Arial" panose="020B0604020202020204" pitchFamily="34" charset="0"/>
                          <a:sym typeface="+mn-ea"/>
                        </a:rPr>
                        <a:t>Cost</a:t>
                      </a:r>
                      <a:r>
                        <a:rPr sz="1000">
                          <a:solidFill>
                            <a:schemeClr val="tx1"/>
                          </a:solidFill>
                          <a:latin typeface="Arial" panose="020B0604020202020204" pitchFamily="34" charset="0"/>
                          <a:cs typeface="Arial" panose="020B0604020202020204" pitchFamily="34" charset="0"/>
                          <a:sym typeface="+mn-ea"/>
                        </a:rPr>
                        <a:t> </a:t>
                      </a:r>
                      <a:r>
                        <a:rPr sz="1000" spc="14">
                          <a:solidFill>
                            <a:schemeClr val="tx1"/>
                          </a:solidFill>
                          <a:latin typeface="Arial" panose="020B0604020202020204" pitchFamily="34" charset="0"/>
                          <a:cs typeface="Arial" panose="020B0604020202020204" pitchFamily="34" charset="0"/>
                          <a:sym typeface="+mn-ea"/>
                        </a:rPr>
                        <a:t>of</a:t>
                      </a:r>
                      <a:r>
                        <a:rPr sz="1000">
                          <a:solidFill>
                            <a:schemeClr val="tx1"/>
                          </a:solidFill>
                          <a:latin typeface="Arial" panose="020B0604020202020204" pitchFamily="34" charset="0"/>
                          <a:cs typeface="Arial" panose="020B0604020202020204" pitchFamily="34" charset="0"/>
                          <a:sym typeface="+mn-ea"/>
                        </a:rPr>
                        <a:t> revenue</a:t>
                      </a:r>
                      <a:endParaRPr lang="zh-CN" altLang="en-US" sz="1000">
                        <a:solidFill>
                          <a:schemeClr val="tx1"/>
                        </a:solidFill>
                        <a:latin typeface="Arial" panose="020B0604020202020204" pitchFamily="34" charset="0"/>
                        <a:cs typeface="Arial" panose="020B0604020202020204" pitchFamily="34" charset="0"/>
                        <a:sym typeface="+mn-ea"/>
                      </a:endParaRP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-88,451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-90,493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-119,734</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5"/>
                  </a:ext>
                </a:extLst>
              </a:tr>
              <a:tr h="224790">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Gross Margin TB</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38,643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39,296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50,243</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6"/>
                  </a:ext>
                </a:extLst>
              </a:tr>
              <a:tr h="379910">
                <a:tc>
                  <a:txBody>
                    <a:bodyPr/>
                    <a:lstStyle/>
                    <a:p>
                      <a:pPr>
                        <a:buNone/>
                      </a:pPr>
                      <a:r>
                        <a:rPr sz="1000" dirty="0">
                          <a:solidFill>
                            <a:schemeClr val="tx1"/>
                          </a:solidFill>
                          <a:latin typeface="Arial" panose="020B0604020202020204" pitchFamily="34" charset="0"/>
                          <a:cs typeface="BWBFUQ+TNACAA+SommetRoundedRegular" panose="02000500000000000000"/>
                          <a:sym typeface="+mn-ea"/>
                        </a:rPr>
                        <a:t>Gross profit margin %</a:t>
                      </a:r>
                      <a:endParaRPr lang="zh-CN" altLang="en-US" sz="1000" dirty="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30%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rPr>
                        <a:t>31%</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dirty="0">
                          <a:solidFill>
                            <a:schemeClr val="tx1"/>
                          </a:solidFill>
                          <a:latin typeface="Arial" panose="020B0604020202020204" pitchFamily="34" charset="0"/>
                          <a:cs typeface="Arial" panose="020B0604020202020204" pitchFamily="34" charset="0"/>
                          <a:sym typeface="+mn-ea"/>
                        </a:rPr>
                        <a:t>30%</a:t>
                      </a:r>
                      <a:endParaRPr lang="en-US" altLang="zh-CN" sz="1000" dirty="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7"/>
                  </a:ext>
                </a:extLst>
              </a:tr>
              <a:tr h="226060">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Selling  expenses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altLang="zh-CN" sz="1000" b="0">
                          <a:solidFill>
                            <a:schemeClr val="tx1"/>
                          </a:solidFill>
                          <a:latin typeface="Arial" panose="020B0604020202020204" pitchFamily="34" charset="0"/>
                          <a:cs typeface="Arial" panose="020B0604020202020204" pitchFamily="34" charset="0"/>
                        </a:rPr>
                        <a:t>-4,719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zh-CN" sz="1000">
                          <a:solidFill>
                            <a:schemeClr val="tx1"/>
                          </a:solidFill>
                          <a:latin typeface="Arial" panose="020B0604020202020204" pitchFamily="34" charset="0"/>
                          <a:cs typeface="Arial" panose="020B0604020202020204" pitchFamily="34" charset="0"/>
                        </a:rPr>
                        <a:t>-4,875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-4,925</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8"/>
                  </a:ext>
                </a:extLst>
              </a:tr>
              <a:tr h="219710">
                <a:tc>
                  <a:txBody>
                    <a:bodyPr/>
                    <a:lstStyle/>
                    <a:p>
                      <a:pPr>
                        <a:buNone/>
                      </a:pPr>
                      <a:r>
                        <a:rPr sz="1000" dirty="0">
                          <a:solidFill>
                            <a:schemeClr val="tx1"/>
                          </a:solidFill>
                          <a:latin typeface="Arial" panose="020B0604020202020204" pitchFamily="34" charset="0"/>
                          <a:cs typeface="BWBFUQ+TNACAA+SommetRoundedRegular" panose="02000500000000000000"/>
                          <a:sym typeface="+mn-ea"/>
                        </a:rPr>
                        <a:t>Other income</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zh-CN" sz="1000">
                          <a:solidFill>
                            <a:schemeClr val="tx1"/>
                          </a:solidFill>
                          <a:latin typeface="Arial" panose="020B0604020202020204" pitchFamily="34" charset="0"/>
                          <a:cs typeface="Arial" panose="020B0604020202020204" pitchFamily="34" charset="0"/>
                        </a:rPr>
                        <a:t>629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635</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9"/>
                  </a:ext>
                </a:extLst>
              </a:tr>
              <a:tr h="219741">
                <a:tc>
                  <a:txBody>
                    <a:bodyPr/>
                    <a:lstStyle/>
                    <a:p>
                      <a:pPr algn="l">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Expenses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-9576</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-12614</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-16,496</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1"/>
                  </a:ext>
                </a:extLst>
              </a:tr>
              <a:tr h="380365">
                <a:tc>
                  <a:txBody>
                    <a:bodyPr/>
                    <a:lstStyle/>
                    <a:p>
                      <a:pPr algn="l">
                        <a:buNone/>
                      </a:pPr>
                      <a:r>
                        <a:rPr sz="1000">
                          <a:solidFill>
                            <a:schemeClr val="tx1"/>
                          </a:solidFill>
                          <a:latin typeface="Arial" panose="020B0604020202020204" pitchFamily="34" charset="0"/>
                          <a:cs typeface="BWBFUQ+TNACAA+SommetRoundedRegular" panose="02000500000000000000"/>
                          <a:sym typeface="+mn-ea"/>
                        </a:rPr>
                        <a:t>Operating Income or loss (EBITDA)</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altLang="zh-CN" sz="1000" b="0">
                          <a:solidFill>
                            <a:schemeClr val="tx1"/>
                          </a:solidFill>
                          <a:latin typeface="Arial" panose="020B0604020202020204" pitchFamily="34" charset="0"/>
                          <a:cs typeface="Arial" panose="020B0604020202020204" pitchFamily="34" charset="0"/>
                        </a:rPr>
                        <a:t>24,348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zh-CN" sz="1000" b="0">
                          <a:solidFill>
                            <a:schemeClr val="tx1"/>
                          </a:solidFill>
                          <a:latin typeface="Arial" panose="020B0604020202020204" pitchFamily="34" charset="0"/>
                          <a:cs typeface="Arial" panose="020B0604020202020204" pitchFamily="34" charset="0"/>
                        </a:rPr>
                        <a:t>                 23,135</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sym typeface="+mn-ea"/>
                        </a:rPr>
                        <a:t>29,457</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2"/>
                  </a:ext>
                </a:extLst>
              </a:tr>
              <a:tr h="567109">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Sum of depreciation/amortization</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-814</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-809</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-1,049</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3"/>
                  </a:ext>
                </a:extLst>
              </a:tr>
              <a:tr h="540385">
                <a:tc>
                  <a:txBody>
                    <a:bodyPr/>
                    <a:lstStyle/>
                    <a:p>
                      <a:pPr>
                        <a:buNone/>
                      </a:pPr>
                      <a:r>
                        <a:rPr sz="1000">
                          <a:solidFill>
                            <a:schemeClr val="tx1"/>
                          </a:solidFill>
                          <a:latin typeface="Arial" panose="020B0604020202020204" pitchFamily="34" charset="0"/>
                          <a:cs typeface="BWBFUQ+TNACAA+SommetRoundedRegular" panose="02000500000000000000"/>
                          <a:sym typeface="+mn-ea"/>
                        </a:rPr>
                        <a:t>Earnings before interest and tax (EBIT)</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altLang="zh-CN" sz="1000">
                          <a:solidFill>
                            <a:schemeClr val="tx1"/>
                          </a:solidFill>
                          <a:latin typeface="Arial" panose="020B0604020202020204" pitchFamily="34" charset="0"/>
                          <a:cs typeface="Arial" panose="020B0604020202020204" pitchFamily="34" charset="0"/>
                        </a:rPr>
                        <a:t>23,534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zh-CN" sz="1000" b="0">
                          <a:solidFill>
                            <a:schemeClr val="tx1"/>
                          </a:solidFill>
                          <a:latin typeface="Arial" panose="020B0604020202020204" pitchFamily="34" charset="0"/>
                          <a:cs typeface="Arial" panose="020B0604020202020204" pitchFamily="34" charset="0"/>
                        </a:rPr>
                        <a:t>                   22,326</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sym typeface="+mn-ea"/>
                        </a:rPr>
                        <a:t>28,408</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4"/>
                  </a:ext>
                </a:extLst>
              </a:tr>
              <a:tr h="379730">
                <a:tc>
                  <a:txBody>
                    <a:bodyPr/>
                    <a:lstStyle/>
                    <a:p>
                      <a:pPr>
                        <a:buNone/>
                      </a:pPr>
                      <a:r>
                        <a:rPr sz="1000">
                          <a:solidFill>
                            <a:schemeClr val="tx1"/>
                          </a:solidFill>
                          <a:latin typeface="Arial" panose="020B0604020202020204" pitchFamily="34" charset="0"/>
                          <a:cs typeface="BWBFUQ+TNACAA+SommetRoundedRegular" panose="02000500000000000000"/>
                          <a:sym typeface="+mn-ea"/>
                        </a:rPr>
                        <a:t>Financial costs/revenue</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156</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128</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-150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5"/>
                  </a:ext>
                </a:extLst>
              </a:tr>
              <a:tr h="220075">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Profit/loss before tax</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altLang="zh-CN" sz="1000">
                          <a:solidFill>
                            <a:schemeClr val="tx1"/>
                          </a:solidFill>
                          <a:latin typeface="Arial" panose="020B0604020202020204" pitchFamily="34" charset="0"/>
                          <a:cs typeface="Arial" panose="020B0604020202020204" pitchFamily="34" charset="0"/>
                        </a:rPr>
                        <a:t>23,689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indent="0" algn="r">
                        <a:buNone/>
                      </a:pPr>
                      <a:r>
                        <a:rPr lang="en-US" altLang="zh-CN" sz="1000">
                          <a:solidFill>
                            <a:schemeClr val="tx1"/>
                          </a:solidFill>
                          <a:latin typeface="Arial" panose="020B0604020202020204" pitchFamily="34" charset="0"/>
                          <a:cs typeface="Arial" panose="020B0604020202020204" pitchFamily="34" charset="0"/>
                        </a:rPr>
                        <a:t>22,456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28,258</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6"/>
                  </a:ext>
                </a:extLst>
              </a:tr>
              <a:tr h="379910">
                <a:tc>
                  <a:txBody>
                    <a:bodyPr/>
                    <a:lstStyle/>
                    <a:p>
                      <a:pPr>
                        <a:buNone/>
                      </a:pPr>
                      <a:r>
                        <a:rPr sz="1000">
                          <a:solidFill>
                            <a:schemeClr val="tx1"/>
                          </a:solidFill>
                          <a:latin typeface="Arial" panose="020B0604020202020204" pitchFamily="34" charset="0"/>
                          <a:cs typeface="BWBFUQ+TNACAA+SommetRoundedRegular" panose="02000500000000000000"/>
                          <a:sym typeface="+mn-ea"/>
                        </a:rPr>
                        <a:t>Number of shares before dilution</a:t>
                      </a:r>
                      <a:endParaRPr lang="zh-CN" altLang="en-US" sz="100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zh-CN" altLang="en-US" sz="1000" dirty="0">
                          <a:solidFill>
                            <a:schemeClr val="tx1"/>
                          </a:solidFill>
                          <a:latin typeface="Arial" panose="020B0604020202020204" pitchFamily="34" charset="0"/>
                          <a:cs typeface="Arial" panose="020B0604020202020204" pitchFamily="34" charset="0"/>
                        </a:rPr>
                        <a:t>50,000,000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zh-CN" altLang="en-US" sz="1000">
                          <a:solidFill>
                            <a:schemeClr val="tx1"/>
                          </a:solidFill>
                          <a:latin typeface="Arial" panose="020B0604020202020204" pitchFamily="34" charset="0"/>
                          <a:cs typeface="Arial" panose="020B0604020202020204" pitchFamily="34" charset="0"/>
                        </a:rPr>
                        <a:t>50,000,000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en-US" altLang="zh-CN" sz="1000">
                          <a:solidFill>
                            <a:schemeClr val="tx1"/>
                          </a:solidFill>
                          <a:latin typeface="Arial" panose="020B0604020202020204" pitchFamily="34" charset="0"/>
                          <a:cs typeface="Arial" panose="020B0604020202020204" pitchFamily="34" charset="0"/>
                        </a:rPr>
                        <a:t>50,000,000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7"/>
                  </a:ext>
                </a:extLst>
              </a:tr>
              <a:tr h="379910">
                <a:tc>
                  <a:txBody>
                    <a:bodyPr/>
                    <a:lstStyle/>
                    <a:p>
                      <a:pPr>
                        <a:buNone/>
                      </a:pPr>
                      <a:r>
                        <a:rPr sz="1000">
                          <a:solidFill>
                            <a:schemeClr val="tx1"/>
                          </a:solidFill>
                          <a:latin typeface="Arial" panose="020B0604020202020204" pitchFamily="34" charset="0"/>
                          <a:cs typeface="BWBFUQ+TNACAA+SommetRoundedRegular" panose="02000500000000000000"/>
                          <a:sym typeface="+mn-ea"/>
                        </a:rPr>
                        <a:t>Number of shares after dilution</a:t>
                      </a:r>
                      <a:endParaRPr lang="zh-CN" altLang="en-US" sz="1000">
                        <a:solidFill>
                          <a:schemeClr val="tx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zh-CN" altLang="en-US" sz="1000" dirty="0">
                          <a:solidFill>
                            <a:schemeClr val="tx1"/>
                          </a:solidFill>
                          <a:latin typeface="Arial" panose="020B0604020202020204" pitchFamily="34" charset="0"/>
                          <a:cs typeface="Arial" panose="020B0604020202020204" pitchFamily="34" charset="0"/>
                        </a:rPr>
                        <a:t>50,000,000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None/>
                      </a:pPr>
                      <a:r>
                        <a:rPr lang="zh-CN" altLang="en-US" sz="1000">
                          <a:solidFill>
                            <a:schemeClr val="tx1"/>
                          </a:solidFill>
                          <a:latin typeface="Arial" panose="020B0604020202020204" pitchFamily="34" charset="0"/>
                          <a:cs typeface="Arial" panose="020B0604020202020204" pitchFamily="34" charset="0"/>
                        </a:rPr>
                        <a:t>50,000,000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None/>
                      </a:pPr>
                      <a:r>
                        <a:rPr lang="zh-CN" altLang="en-US" sz="1000" dirty="0">
                          <a:solidFill>
                            <a:schemeClr val="tx1"/>
                          </a:solidFill>
                          <a:latin typeface="Arial" panose="020B0604020202020204" pitchFamily="34" charset="0"/>
                          <a:cs typeface="Arial" panose="020B0604020202020204" pitchFamily="34" charset="0"/>
                        </a:rPr>
                        <a:t>50,000,000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ppt_w</p:attrName>
                                        </p:attrNameLst>
                                      </p:cBhvr>
                                      <p:tavLst>
                                        <p:tav tm="0">
                                          <p:val>
                                            <p:fltVal val="0"/>
                                          </p:val>
                                        </p:tav>
                                        <p:tav tm="100000">
                                          <p:val>
                                            <p:strVal val="#ppt_w"/>
                                          </p:val>
                                        </p:tav>
                                      </p:tavLst>
                                    </p:anim>
                                    <p:anim calcmode="lin" valueType="num">
                                      <p:cBhvr>
                                        <p:cTn id="18" dur="250" fill="hold"/>
                                        <p:tgtEl>
                                          <p:spTgt spid="9"/>
                                        </p:tgtEl>
                                        <p:attrNameLst>
                                          <p:attrName>ppt_h</p:attrName>
                                        </p:attrNameLst>
                                      </p:cBhvr>
                                      <p:tavLst>
                                        <p:tav tm="0">
                                          <p:val>
                                            <p:fltVal val="0"/>
                                          </p:val>
                                        </p:tav>
                                        <p:tav tm="100000">
                                          <p:val>
                                            <p:strVal val="#ppt_h"/>
                                          </p:val>
                                        </p:tav>
                                      </p:tavLst>
                                    </p:anim>
                                    <p:animEffect transition="in" filter="fade">
                                      <p:cBhvr>
                                        <p:cTn id="19" dur="25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50" fill="hold"/>
                                        <p:tgtEl>
                                          <p:spTgt spid="10"/>
                                        </p:tgtEl>
                                        <p:attrNameLst>
                                          <p:attrName>ppt_w</p:attrName>
                                        </p:attrNameLst>
                                      </p:cBhvr>
                                      <p:tavLst>
                                        <p:tav tm="0">
                                          <p:val>
                                            <p:fltVal val="0"/>
                                          </p:val>
                                        </p:tav>
                                        <p:tav tm="100000">
                                          <p:val>
                                            <p:strVal val="#ppt_w"/>
                                          </p:val>
                                        </p:tav>
                                      </p:tavLst>
                                    </p:anim>
                                    <p:anim calcmode="lin" valueType="num">
                                      <p:cBhvr>
                                        <p:cTn id="24" dur="250" fill="hold"/>
                                        <p:tgtEl>
                                          <p:spTgt spid="10"/>
                                        </p:tgtEl>
                                        <p:attrNameLst>
                                          <p:attrName>ppt_h</p:attrName>
                                        </p:attrNameLst>
                                      </p:cBhvr>
                                      <p:tavLst>
                                        <p:tav tm="0">
                                          <p:val>
                                            <p:fltVal val="0"/>
                                          </p:val>
                                        </p:tav>
                                        <p:tav tm="100000">
                                          <p:val>
                                            <p:strVal val="#ppt_h"/>
                                          </p:val>
                                        </p:tav>
                                      </p:tavLst>
                                    </p:anim>
                                    <p:animEffect transition="in" filter="fade">
                                      <p:cBhvr>
                                        <p:cTn id="2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p:nvPr>
            <p:custDataLst>
              <p:tags r:id="rId1"/>
            </p:custDataLst>
            <p:extLst>
              <p:ext uri="{D42A27DB-BD31-4B8C-83A1-F6EECF244321}">
                <p14:modId xmlns:p14="http://schemas.microsoft.com/office/powerpoint/2010/main" val="3885746446"/>
              </p:ext>
            </p:extLst>
          </p:nvPr>
        </p:nvGraphicFramePr>
        <p:xfrm>
          <a:off x="231563" y="1124744"/>
          <a:ext cx="4680373" cy="4130257"/>
        </p:xfrm>
        <a:graphic>
          <a:graphicData uri="http://schemas.openxmlformats.org/drawingml/2006/table">
            <a:tbl>
              <a:tblPr firstRow="1" bandRow="1">
                <a:tableStyleId>{5C22544A-7EE6-4342-B048-85BDC9FD1C3A}</a:tableStyleId>
              </a:tblPr>
              <a:tblGrid>
                <a:gridCol w="1675934">
                  <a:extLst>
                    <a:ext uri="{9D8B030D-6E8A-4147-A177-3AD203B41FA5}">
                      <a16:colId xmlns:a16="http://schemas.microsoft.com/office/drawing/2014/main" val="20000"/>
                    </a:ext>
                  </a:extLst>
                </a:gridCol>
                <a:gridCol w="1037958">
                  <a:extLst>
                    <a:ext uri="{9D8B030D-6E8A-4147-A177-3AD203B41FA5}">
                      <a16:colId xmlns:a16="http://schemas.microsoft.com/office/drawing/2014/main" val="20001"/>
                    </a:ext>
                  </a:extLst>
                </a:gridCol>
                <a:gridCol w="1024620">
                  <a:extLst>
                    <a:ext uri="{9D8B030D-6E8A-4147-A177-3AD203B41FA5}">
                      <a16:colId xmlns:a16="http://schemas.microsoft.com/office/drawing/2014/main" val="20002"/>
                    </a:ext>
                  </a:extLst>
                </a:gridCol>
                <a:gridCol w="941861">
                  <a:extLst>
                    <a:ext uri="{9D8B030D-6E8A-4147-A177-3AD203B41FA5}">
                      <a16:colId xmlns:a16="http://schemas.microsoft.com/office/drawing/2014/main" val="20003"/>
                    </a:ext>
                  </a:extLst>
                </a:gridCol>
              </a:tblGrid>
              <a:tr h="240736">
                <a:tc gridSpan="4">
                  <a:txBody>
                    <a:bodyPr/>
                    <a:lstStyle/>
                    <a:p>
                      <a:pPr marL="0" marR="0" algn="l">
                        <a:lnSpc>
                          <a:spcPts val="1480"/>
                        </a:lnSpc>
                        <a:spcBef>
                          <a:spcPct val="0"/>
                        </a:spcBef>
                        <a:spcAft>
                          <a:spcPct val="0"/>
                        </a:spcAft>
                      </a:pPr>
                      <a:r>
                        <a:rPr sz="1800" dirty="0">
                          <a:solidFill>
                            <a:schemeClr val="bg1"/>
                          </a:solidFill>
                          <a:latin typeface="Arial" panose="020B0604020202020204" pitchFamily="34" charset="0"/>
                          <a:cs typeface="Arial" panose="020B0604020202020204" pitchFamily="34" charset="0"/>
                          <a:sym typeface="+mn-ea"/>
                        </a:rPr>
                        <a:t>Consolidated Balance Sheet</a:t>
                      </a:r>
                    </a:p>
                  </a:txBody>
                  <a:tcPr marL="56681" marR="56681" marT="28341" marB="2834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zh-CN"/>
                    </a:p>
                  </a:txBody>
                  <a:tcPr>
                    <a:noFill/>
                  </a:tcPr>
                </a:tc>
                <a:tc hMerge="1">
                  <a:txBody>
                    <a:bodyPr/>
                    <a:lstStyle/>
                    <a:p>
                      <a:endParaRPr lang="zh-CN"/>
                    </a:p>
                  </a:txBody>
                  <a:tcPr>
                    <a:noFill/>
                  </a:tcPr>
                </a:tc>
                <a:tc hMerge="1">
                  <a:txBody>
                    <a:bodyPr/>
                    <a:lstStyle/>
                    <a:p>
                      <a:endParaRPr lang="zh-CN"/>
                    </a:p>
                  </a:txBody>
                  <a:tcPr>
                    <a:noFill/>
                  </a:tcPr>
                </a:tc>
                <a:extLst>
                  <a:ext uri="{0D108BD9-81ED-4DB2-BD59-A6C34878D82A}">
                    <a16:rowId xmlns:a16="http://schemas.microsoft.com/office/drawing/2014/main" val="10000"/>
                  </a:ext>
                </a:extLst>
              </a:tr>
              <a:tr h="214613">
                <a:tc>
                  <a:txBody>
                    <a:bodyPr/>
                    <a:lstStyle/>
                    <a:p>
                      <a:pPr>
                        <a:buNone/>
                      </a:pPr>
                      <a:endParaRPr lang="zh-CN" altLang="en-US" sz="1100" dirty="0">
                        <a:solidFill>
                          <a:schemeClr val="bg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buNone/>
                      </a:pPr>
                      <a:endParaRPr lang="en-US" sz="1100" dirty="0">
                        <a:solidFill>
                          <a:schemeClr val="bg1"/>
                        </a:solidFill>
                        <a:latin typeface="Arial" panose="020B0604020202020204" pitchFamily="34" charset="0"/>
                        <a:sym typeface="+mn-ea"/>
                      </a:endParaRPr>
                    </a:p>
                  </a:txBody>
                  <a:tcPr marL="56681" marR="56681" marT="28341" marB="2834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2545" marR="0" algn="ctr">
                        <a:lnSpc>
                          <a:spcPts val="1360"/>
                        </a:lnSpc>
                        <a:spcBef>
                          <a:spcPct val="0"/>
                        </a:spcBef>
                        <a:spcAft>
                          <a:spcPct val="0"/>
                        </a:spcAft>
                      </a:pPr>
                      <a:endParaRPr lang="en-US" sz="1100">
                        <a:solidFill>
                          <a:schemeClr val="bg1"/>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67945" marR="0" algn="ctr">
                        <a:lnSpc>
                          <a:spcPts val="1360"/>
                        </a:lnSpc>
                        <a:spcBef>
                          <a:spcPct val="0"/>
                        </a:spcBef>
                        <a:spcAft>
                          <a:spcPct val="0"/>
                        </a:spcAft>
                      </a:pPr>
                      <a:endParaRPr lang="en-US" sz="1100" dirty="0">
                        <a:solidFill>
                          <a:schemeClr val="bg1"/>
                        </a:solidFill>
                        <a:latin typeface="Arial" panose="020B0604020202020204" pitchFamily="34" charset="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613">
                <a:tc>
                  <a:txBody>
                    <a:bodyPr/>
                    <a:lstStyle/>
                    <a:p>
                      <a:pPr>
                        <a:buNone/>
                      </a:pPr>
                      <a:r>
                        <a:rPr sz="1100" dirty="0">
                          <a:solidFill>
                            <a:schemeClr val="bg1"/>
                          </a:solidFill>
                          <a:latin typeface="Arial" panose="020B0604020202020204" pitchFamily="34" charset="0"/>
                          <a:cs typeface="BWBFUQ+TNACAA+SommetRoundedRegular" panose="02000500000000000000"/>
                          <a:sym typeface="+mn-ea"/>
                        </a:rPr>
                        <a:t>KSEK</a:t>
                      </a:r>
                      <a:endParaRPr lang="zh-CN" altLang="en-US" sz="1100" dirty="0">
                        <a:solidFill>
                          <a:schemeClr val="bg1"/>
                        </a:solidFill>
                        <a:latin typeface="Arial" panose="020B0604020202020204" pitchFamily="34" charset="0"/>
                        <a:cs typeface="BWBFUQ+TNACAA+SommetRoundedRegular" panose="02000500000000000000"/>
                        <a:sym typeface="+mn-ea"/>
                      </a:endParaRPr>
                    </a:p>
                  </a:txBody>
                  <a:tcPr marL="56681" marR="56681" marT="28341" marB="28341">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buNone/>
                      </a:pPr>
                      <a:r>
                        <a:rPr sz="1100" dirty="0">
                          <a:solidFill>
                            <a:schemeClr val="bg1"/>
                          </a:solidFill>
                          <a:latin typeface="Arial" panose="020B0604020202020204" pitchFamily="34" charset="0"/>
                          <a:sym typeface="+mn-ea"/>
                        </a:rPr>
                        <a:t>2023</a:t>
                      </a:r>
                      <a:r>
                        <a:rPr lang="en-US" sz="1100" dirty="0">
                          <a:solidFill>
                            <a:schemeClr val="bg1"/>
                          </a:solidFill>
                          <a:latin typeface="Arial" panose="020B0604020202020204" pitchFamily="34" charset="0"/>
                          <a:sym typeface="+mn-ea"/>
                        </a:rPr>
                        <a:t>-9-30</a:t>
                      </a:r>
                    </a:p>
                  </a:txBody>
                  <a:tcPr marL="56681" marR="56681" marT="28341" marB="28341"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545" marR="0" algn="r">
                        <a:lnSpc>
                          <a:spcPts val="1360"/>
                        </a:lnSpc>
                        <a:spcBef>
                          <a:spcPct val="0"/>
                        </a:spcBef>
                        <a:spcAft>
                          <a:spcPct val="0"/>
                        </a:spcAft>
                      </a:pPr>
                      <a:r>
                        <a:rPr sz="1100" dirty="0">
                          <a:solidFill>
                            <a:schemeClr val="bg1"/>
                          </a:solidFill>
                          <a:latin typeface="Arial" panose="020B0604020202020204" pitchFamily="34" charset="0"/>
                          <a:sym typeface="+mn-ea"/>
                        </a:rPr>
                        <a:t>2022</a:t>
                      </a:r>
                      <a:r>
                        <a:rPr lang="en-US" sz="1100" dirty="0">
                          <a:solidFill>
                            <a:schemeClr val="bg1"/>
                          </a:solidFill>
                          <a:latin typeface="Arial" panose="020B0604020202020204" pitchFamily="34" charset="0"/>
                          <a:sym typeface="+mn-ea"/>
                        </a:rPr>
                        <a:t>-9-30</a:t>
                      </a:r>
                    </a:p>
                  </a:txBody>
                  <a:tcPr marL="56681" marR="56681" marT="28341" marB="28341">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marR="0" algn="r">
                        <a:lnSpc>
                          <a:spcPts val="1360"/>
                        </a:lnSpc>
                        <a:spcBef>
                          <a:spcPct val="0"/>
                        </a:spcBef>
                        <a:spcAft>
                          <a:spcPct val="0"/>
                        </a:spcAft>
                      </a:pPr>
                      <a:r>
                        <a:rPr sz="1100" dirty="0">
                          <a:solidFill>
                            <a:schemeClr val="bg1"/>
                          </a:solidFill>
                          <a:latin typeface="Arial" panose="020B0604020202020204" pitchFamily="34" charset="0"/>
                          <a:sym typeface="+mn-ea"/>
                        </a:rPr>
                        <a:t>2022</a:t>
                      </a:r>
                      <a:r>
                        <a:rPr lang="en-US" sz="1100" dirty="0">
                          <a:solidFill>
                            <a:schemeClr val="bg1"/>
                          </a:solidFill>
                          <a:latin typeface="Arial" panose="020B0604020202020204" pitchFamily="34" charset="0"/>
                          <a:sym typeface="+mn-ea"/>
                        </a:rPr>
                        <a:t>-12-31</a:t>
                      </a:r>
                    </a:p>
                  </a:txBody>
                  <a:tcPr marL="56681" marR="56681" marT="28341" marB="28341">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613">
                <a:tc>
                  <a:txBody>
                    <a:bodyPr/>
                    <a:lstStyle/>
                    <a:p>
                      <a:pPr>
                        <a:buNone/>
                      </a:pPr>
                      <a:r>
                        <a:rPr sz="1100" dirty="0">
                          <a:solidFill>
                            <a:schemeClr val="bg1"/>
                          </a:solidFill>
                          <a:latin typeface="Arial" panose="020B0604020202020204" pitchFamily="34" charset="0"/>
                          <a:cs typeface="BWBFUQ+TNACAA+SommetRoundedRegular" panose="02000500000000000000"/>
                          <a:sym typeface="+mn-ea"/>
                        </a:rPr>
                        <a:t>Assets</a:t>
                      </a:r>
                    </a:p>
                  </a:txBody>
                  <a:tcPr marL="56681" marR="56681" marT="28341" marB="28341">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11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11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buNone/>
                      </a:pPr>
                      <a:endParaRPr lang="en-US" altLang="zh-CN" sz="1100" dirty="0">
                        <a:solidFill>
                          <a:schemeClr val="bg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8291">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Property, equipment and installations</a:t>
                      </a:r>
                    </a:p>
                  </a:txBody>
                  <a:tcPr marL="56681" marR="56681" marT="28341" marB="28341">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10,941 </a:t>
                      </a:r>
                    </a:p>
                  </a:txBody>
                  <a:tcPr marL="12700" marR="12700" marT="1270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11,883 </a:t>
                      </a:r>
                    </a:p>
                  </a:txBody>
                  <a:tcPr marL="12700" marR="12700" marT="1270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11,163</a:t>
                      </a:r>
                    </a:p>
                  </a:txBody>
                  <a:tcPr marL="56681" marR="56681" marT="28341" marB="28341"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5"/>
                  </a:ext>
                </a:extLst>
              </a:tr>
              <a:tr h="201695">
                <a:tc>
                  <a:txBody>
                    <a:bodyPr/>
                    <a:lstStyle/>
                    <a:p>
                      <a:pPr marL="0" marR="0">
                        <a:lnSpc>
                          <a:spcPts val="1320"/>
                        </a:lnSpc>
                        <a:spcBef>
                          <a:spcPct val="0"/>
                        </a:spcBef>
                        <a:spcAft>
                          <a:spcPct val="0"/>
                        </a:spcAft>
                      </a:pPr>
                      <a:r>
                        <a:rPr sz="1000" dirty="0">
                          <a:solidFill>
                            <a:schemeClr val="tx1"/>
                          </a:solidFill>
                          <a:latin typeface="Arial" panose="020B0604020202020204" pitchFamily="34" charset="0"/>
                          <a:cs typeface="BWBFUQ+TNACAA+SommetRoundedRegular" panose="02000500000000000000"/>
                          <a:sym typeface="+mn-ea"/>
                        </a:rPr>
                        <a:t>Total non-current assets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10,941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11,883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11,163</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7"/>
                  </a:ext>
                </a:extLst>
              </a:tr>
              <a:tr h="201695">
                <a:tc>
                  <a:txBody>
                    <a:bodyPr/>
                    <a:lstStyle/>
                    <a:p>
                      <a:pPr marL="0" marR="0">
                        <a:lnSpc>
                          <a:spcPts val="1320"/>
                        </a:lnSpc>
                        <a:spcBef>
                          <a:spcPct val="0"/>
                        </a:spcBef>
                        <a:spcAft>
                          <a:spcPct val="0"/>
                        </a:spcAft>
                      </a:pPr>
                      <a:r>
                        <a:rPr sz="1000" dirty="0">
                          <a:solidFill>
                            <a:schemeClr val="tx1"/>
                          </a:solidFill>
                          <a:latin typeface="Arial" panose="020B0604020202020204" pitchFamily="34" charset="0"/>
                          <a:cs typeface="BWBFUQ+TNACAA+SommetRoundedRegular" panose="02000500000000000000"/>
                          <a:sym typeface="+mn-ea"/>
                        </a:rPr>
                        <a:t>Account receivables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dirty="0">
                          <a:solidFill>
                            <a:schemeClr val="tx1"/>
                          </a:solidFill>
                          <a:latin typeface="Arial" panose="020B0604020202020204" pitchFamily="34" charset="0"/>
                          <a:cs typeface="Arial" panose="020B0604020202020204" pitchFamily="34" charset="0"/>
                        </a:rPr>
                        <a:t>216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80,998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78,253</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09"/>
                  </a:ext>
                </a:extLst>
              </a:tr>
              <a:tr h="210200">
                <a:tc>
                  <a:txBody>
                    <a:bodyPr/>
                    <a:lstStyle/>
                    <a:p>
                      <a:pPr>
                        <a:buNone/>
                      </a:pPr>
                      <a:r>
                        <a:rPr sz="1000" dirty="0">
                          <a:solidFill>
                            <a:schemeClr val="tx1"/>
                          </a:solidFill>
                          <a:latin typeface="Arial" panose="020B0604020202020204" pitchFamily="34" charset="0"/>
                          <a:cs typeface="BWBFUQ+TNACAA+SommetRoundedRegular" panose="02000500000000000000"/>
                          <a:sym typeface="+mn-ea"/>
                        </a:rPr>
                        <a:t>Other receivables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dirty="0">
                          <a:solidFill>
                            <a:schemeClr val="tx1"/>
                          </a:solidFill>
                          <a:latin typeface="Arial" panose="020B0604020202020204" pitchFamily="34" charset="0"/>
                          <a:cs typeface="Arial" panose="020B0604020202020204" pitchFamily="34" charset="0"/>
                        </a:rPr>
                        <a:t>90,408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dirty="0">
                          <a:solidFill>
                            <a:schemeClr val="tx1"/>
                          </a:solidFill>
                          <a:latin typeface="Arial" panose="020B0604020202020204" pitchFamily="34" charset="0"/>
                          <a:cs typeface="Arial" panose="020B0604020202020204" pitchFamily="34" charset="0"/>
                        </a:rPr>
                        <a:t>81,043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0"/>
                  </a:ext>
                </a:extLst>
              </a:tr>
              <a:tr h="345836">
                <a:tc>
                  <a:txBody>
                    <a:bodyPr/>
                    <a:lstStyle/>
                    <a:p>
                      <a:pPr>
                        <a:buNone/>
                      </a:pPr>
                      <a:r>
                        <a:rPr sz="1000">
                          <a:solidFill>
                            <a:schemeClr val="tx1"/>
                          </a:solidFill>
                          <a:latin typeface="Arial" panose="020B0604020202020204" pitchFamily="34" charset="0"/>
                          <a:cs typeface="BWBFUQ+TNACAA+SommetRoundedRegular" panose="02000500000000000000"/>
                          <a:sym typeface="+mn-ea"/>
                        </a:rPr>
                        <a:t>Prepaid expenses and accrued income</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18,578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785</a:t>
                      </a:r>
                      <a:endParaRPr lang="en-US" altLang="zh-CN" sz="1000" b="0">
                        <a:solidFill>
                          <a:schemeClr val="tx1"/>
                        </a:solidFill>
                        <a:latin typeface="Arial" panose="020B0604020202020204" pitchFamily="34" charset="0"/>
                        <a:cs typeface="Arial" panose="020B0604020202020204" pitchFamily="34" charset="0"/>
                      </a:endParaRP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61,464</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1"/>
                  </a:ext>
                </a:extLst>
              </a:tr>
              <a:tr h="201695">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Cash and bank</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51,020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20,514 </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27,381</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2"/>
                  </a:ext>
                </a:extLst>
              </a:tr>
              <a:tr h="201695">
                <a:tc>
                  <a:txBody>
                    <a:bodyPr/>
                    <a:lstStyle/>
                    <a:p>
                      <a:pPr>
                        <a:buNone/>
                      </a:pPr>
                      <a:r>
                        <a:rPr sz="1000">
                          <a:solidFill>
                            <a:schemeClr val="tx1"/>
                          </a:solidFill>
                          <a:latin typeface="Arial" panose="020B0604020202020204" pitchFamily="34" charset="0"/>
                          <a:cs typeface="BWBFUQ+TNACAA+SommetRoundedRegular" panose="02000500000000000000"/>
                          <a:sym typeface="+mn-ea"/>
                        </a:rPr>
                        <a:t>Total current assets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160,222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183,340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167,098</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3"/>
                  </a:ext>
                </a:extLst>
              </a:tr>
              <a:tr h="201695">
                <a:tc>
                  <a:txBody>
                    <a:bodyPr/>
                    <a:lstStyle/>
                    <a:p>
                      <a:pPr>
                        <a:buNone/>
                      </a:pPr>
                      <a:r>
                        <a:rPr sz="1000">
                          <a:solidFill>
                            <a:schemeClr val="tx1"/>
                          </a:solidFill>
                          <a:latin typeface="Arial" panose="020B0604020202020204" pitchFamily="34" charset="0"/>
                          <a:cs typeface="BWBFUQ+TNACAA+SommetRoundedRegular" panose="02000500000000000000"/>
                          <a:sym typeface="+mn-ea"/>
                        </a:rPr>
                        <a:t>Total assets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171,163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195,223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178,261</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4"/>
                  </a:ext>
                </a:extLst>
              </a:tr>
              <a:tr h="201695">
                <a:tc>
                  <a:txBody>
                    <a:bodyPr/>
                    <a:lstStyle/>
                    <a:p>
                      <a:pPr marL="0" marR="0">
                        <a:lnSpc>
                          <a:spcPts val="1320"/>
                        </a:lnSpc>
                        <a:spcBef>
                          <a:spcPct val="0"/>
                        </a:spcBef>
                        <a:spcAft>
                          <a:spcPct val="0"/>
                        </a:spcAft>
                      </a:pPr>
                      <a:r>
                        <a:rPr sz="1000">
                          <a:solidFill>
                            <a:schemeClr val="tx1"/>
                          </a:solidFill>
                          <a:latin typeface="Arial" panose="020B0604020202020204" pitchFamily="34" charset="0"/>
                          <a:cs typeface="BWBFUQ+TNACAA+SommetRoundedRegular" panose="02000500000000000000"/>
                          <a:sym typeface="+mn-ea"/>
                        </a:rPr>
                        <a:t>Share capital</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67,120</a:t>
                      </a:r>
                      <a:endParaRPr lang="en-US" altLang="zh-CN" sz="1000">
                        <a:solidFill>
                          <a:schemeClr val="tx1"/>
                        </a:solidFill>
                        <a:latin typeface="Arial" panose="020B0604020202020204" pitchFamily="34" charset="0"/>
                        <a:cs typeface="Arial" panose="020B0604020202020204" pitchFamily="34" charset="0"/>
                      </a:endParaRP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sym typeface="+mn-ea"/>
                        </a:rPr>
                        <a:t>67,120</a:t>
                      </a:r>
                      <a:endParaRPr lang="en-US" altLang="zh-CN" sz="1000" b="0">
                        <a:solidFill>
                          <a:schemeClr val="tx1"/>
                        </a:solidFill>
                        <a:latin typeface="Arial" panose="020B0604020202020204" pitchFamily="34" charset="0"/>
                        <a:cs typeface="Arial" panose="020B0604020202020204" pitchFamily="34" charset="0"/>
                      </a:endParaRP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a:solidFill>
                            <a:schemeClr val="tx1"/>
                          </a:solidFill>
                          <a:latin typeface="Arial" panose="020B0604020202020204" pitchFamily="34" charset="0"/>
                          <a:cs typeface="Arial" panose="020B0604020202020204" pitchFamily="34" charset="0"/>
                        </a:rPr>
                        <a:t>67,120</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5"/>
                  </a:ext>
                </a:extLst>
              </a:tr>
              <a:tr h="346284">
                <a:tc>
                  <a:txBody>
                    <a:bodyPr/>
                    <a:lstStyle/>
                    <a:p>
                      <a:pPr>
                        <a:buNone/>
                      </a:pPr>
                      <a:r>
                        <a:rPr lang="zh-CN" altLang="en-US" sz="1000">
                          <a:solidFill>
                            <a:schemeClr val="tx1"/>
                          </a:solidFill>
                          <a:latin typeface="Arial" panose="020B0604020202020204" pitchFamily="34" charset="0"/>
                          <a:cs typeface="BWBFUQ+TNACAA+SommetRoundedRegular" panose="02000500000000000000"/>
                          <a:sym typeface="+mn-ea"/>
                        </a:rPr>
                        <a:t>Retained earnings including profit/loss for the period</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69,839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50,897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49,917</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8"/>
                  </a:ext>
                </a:extLst>
              </a:tr>
              <a:tr h="201695">
                <a:tc>
                  <a:txBody>
                    <a:bodyPr/>
                    <a:lstStyle/>
                    <a:p>
                      <a:pPr>
                        <a:buNone/>
                      </a:pPr>
                      <a:r>
                        <a:rPr lang="en-US" altLang="zh-CN" sz="1000">
                          <a:solidFill>
                            <a:schemeClr val="tx1"/>
                          </a:solidFill>
                          <a:latin typeface="Arial" panose="020B0604020202020204" pitchFamily="34" charset="0"/>
                          <a:cs typeface="Arial" panose="020B0604020202020204" pitchFamily="34" charset="0"/>
                          <a:sym typeface="+mn-ea"/>
                        </a:rPr>
                        <a:t>Total Equity</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indent="0" algn="r">
                        <a:buNone/>
                      </a:pPr>
                      <a:r>
                        <a:rPr lang="en-US" altLang="zh-CN" sz="1000" b="0">
                          <a:solidFill>
                            <a:schemeClr val="tx1"/>
                          </a:solidFill>
                          <a:latin typeface="Arial" panose="020B0604020202020204" pitchFamily="34" charset="0"/>
                          <a:cs typeface="Arial" panose="020B0604020202020204" pitchFamily="34" charset="0"/>
                        </a:rPr>
                        <a:t>136,959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118,017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117,037</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19"/>
                  </a:ext>
                </a:extLst>
              </a:tr>
              <a:tr h="201695">
                <a:tc>
                  <a:txBody>
                    <a:bodyPr/>
                    <a:lstStyle/>
                    <a:p>
                      <a:pPr>
                        <a:buNone/>
                      </a:pPr>
                      <a:r>
                        <a:rPr lang="zh-CN" altLang="en-US" sz="1000" dirty="0">
                          <a:solidFill>
                            <a:schemeClr val="tx1"/>
                          </a:solidFill>
                          <a:latin typeface="Arial" panose="020B0604020202020204" pitchFamily="34" charset="0"/>
                          <a:cs typeface="BWBFUQ+TNACAA+SommetRoundedRegular" panose="02000500000000000000"/>
                          <a:sym typeface="+mn-ea"/>
                        </a:rPr>
                        <a:t>Total current liabilities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34,204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77,206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61,224</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21"/>
                  </a:ext>
                </a:extLst>
              </a:tr>
              <a:tr h="201695">
                <a:tc>
                  <a:txBody>
                    <a:bodyPr/>
                    <a:lstStyle/>
                    <a:p>
                      <a:pPr>
                        <a:buNone/>
                      </a:pPr>
                      <a:r>
                        <a:rPr lang="zh-CN" altLang="en-US" sz="1000">
                          <a:solidFill>
                            <a:schemeClr val="tx1"/>
                          </a:solidFill>
                          <a:latin typeface="Arial" panose="020B0604020202020204" pitchFamily="34" charset="0"/>
                          <a:cs typeface="BWBFUQ+TNACAA+SommetRoundedRegular" panose="02000500000000000000"/>
                          <a:sym typeface="+mn-ea"/>
                        </a:rPr>
                        <a:t>Total Equity and liabilities</a:t>
                      </a:r>
                    </a:p>
                  </a:txBody>
                  <a:tcPr marL="56681" marR="56681" marT="28341" marB="2834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171,163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BD97"/>
                    </a:solidFill>
                  </a:tcPr>
                </a:tc>
                <a:tc>
                  <a:txBody>
                    <a:bodyPr/>
                    <a:lstStyle/>
                    <a:p>
                      <a:pPr algn="r">
                        <a:buClrTx/>
                        <a:buSzTx/>
                        <a:buFontTx/>
                        <a:buNone/>
                      </a:pPr>
                      <a:r>
                        <a:rPr lang="en-US" altLang="zh-CN" sz="1000" b="0">
                          <a:solidFill>
                            <a:schemeClr val="tx1"/>
                          </a:solidFill>
                          <a:latin typeface="Arial" panose="020B0604020202020204" pitchFamily="34" charset="0"/>
                          <a:cs typeface="Arial" panose="020B0604020202020204" pitchFamily="34" charset="0"/>
                        </a:rPr>
                        <a:t>195,223 </a:t>
                      </a:r>
                    </a:p>
                  </a:txBody>
                  <a:tcPr marL="12700" marR="12700" marT="1270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tc>
                  <a:txBody>
                    <a:bodyPr/>
                    <a:lstStyle/>
                    <a:p>
                      <a:pPr algn="r">
                        <a:buClrTx/>
                        <a:buSzTx/>
                        <a:buFontTx/>
                        <a:buNone/>
                      </a:pPr>
                      <a:r>
                        <a:rPr lang="en-US" altLang="zh-CN" sz="1000" dirty="0">
                          <a:solidFill>
                            <a:schemeClr val="tx1"/>
                          </a:solidFill>
                          <a:latin typeface="Arial" panose="020B0604020202020204" pitchFamily="34" charset="0"/>
                          <a:cs typeface="Arial" panose="020B0604020202020204" pitchFamily="34" charset="0"/>
                        </a:rPr>
                        <a:t>178,261</a:t>
                      </a:r>
                    </a:p>
                  </a:txBody>
                  <a:tcPr marL="56681" marR="56681" marT="28341" marB="28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D9C3"/>
                    </a:solidFill>
                  </a:tcPr>
                </a:tc>
                <a:extLst>
                  <a:ext uri="{0D108BD9-81ED-4DB2-BD59-A6C34878D82A}">
                    <a16:rowId xmlns:a16="http://schemas.microsoft.com/office/drawing/2014/main" val="1002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55138F0-77E0-4A14-9B61-2DE8AE7D9D36"/>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RESOURCE_PATHS_HASH_PRESENTER" val="777ca8e1e37f23a9b51a37e42fe89351e7f2b6"/>
  <p:tag name="ISPRING_SCORM_ENDPOINT" val="&lt;endpoint&gt;&lt;enable&gt;0&lt;/enable&gt;&lt;lrs&gt;http://&lt;/lrs&gt;&lt;auth&gt;0&lt;/auth&gt;&lt;login&gt;&lt;/login&gt;&lt;password&gt;&lt;/password&gt;&lt;key&gt;&lt;/key&gt;&lt;name&gt;&lt;/name&gt;&lt;email&gt;&lt;/email&gt;&lt;/endpoint&gt;&#10;"/>
  <p:tag name="ISPRING_PLAYERS_CUSTOMIZATION" val="UEsDBBQAAgAIAIOZ9UR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A8uqx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PLqs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8uqx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Dy6rE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Dy6rE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Dy6rE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Dy6rEi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y6rEi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D26rEgk4P8XxAwAAGMZAAAXAAAAdW5pdmVyc2FsL3VuaXZlcnNhbC5wbmftV2lcU+eaP4rFTi0gagqyO7bSRcSoARSTuADiKJuEIrKLlssuyCEGCNFLWwRF2t5b8IIhEiwBwk5DMAFCReDWGFBZwmKkgiEkhyRgICFkm4P2zm9mvs3n4cP5nfP83/c9z/p/znPy/X1PmXxk9REAACanvT3OAYARAgA23vzQGEaMf+Lvhm8brp47dQJoGLARw8Km2OM+xwGguWiLNvoDWP63K94hVwHAtGft2tCfUn0JACxXTnscx12LkArO0C8Jx/tf68/mANhjVSeMpz91256/G/GxB+7xJYcvN3lUnLb5ouBzX49Ntn/Z/9f7Nx22Dedv3vpi4KhnjatKSZygBU+BE4bwCfbqhSsB7IT6oKCEkWgspzaI7VxXJS5L6QohKsdj6X4Y9ZvHm+2zYXOuPDSvtai1nhWn4bIXey2kT2DszIhZzJH8gjMl+xhbNgJAXaBt6jbEFMlAZMOL3S4j2y0kd6uT9/z5jFmdq8z4l8DaCW9hb4NDcswDBz+aB2wAAA8P2PGt5uvgOrgOroPr4Dq4Dq6D6+A6uA7+PwT3ZWukzK8A4PrQ//FH4Q0uYHGZH9kYkaMWjswUYbsy5yryvsZPEVUoWnKwoItFBrPYUgCI6iQ85RcyB26xdMLvLCLGEsLOc0ePxOhkLYMwlGdjIbdFRMLvkLzKkielzDNqk1MEsuQsAGifoFFyMnldhHvVqdFJoUxe64XZjkICPkAl3jfJaeysnBbTKMkpfzAakvFMdI2IQtJ7uKaI/UirQ5K/+WEeSrQkvYJC5+ikKY76xSJSGIrSQzDoVM5yTXAEQVhAUOjOcXmKb0BKobBrVUL/arZQge+M5KO9BqaPtDmpSjjayzMZVbN49sB0yd/9dm8wpb26je67b6nXqzjMSTT9MgssOi5gxuq+17wKSI24Vb9mR77VPcGVHhNHI0ay/kU981XmCAHxKZhjEsWV56jYfxsSptl4STUF+RMi/MvUfmFT9Q1Nu/MTOcmgYRw/D43E1YdyCwnL7dU3MnnW2EEog9X/z5Cw/iphfCj0FmoOU4iWB55UYF/XcZVxn3aPV7vG2xHe/KhcVt5Nn8RAo4f3gPYUYVla1ilPfOXAreQsX7pxNKqdPmT1AOQ+jT82YbIiIYsJDsElDK7wR7oOY/YMCl/9KH+VcHih4XqdpjanYauNavzmT81haLs+x2CUNwUb1L7YZz25f+co2ss3y5ZhMiPy4Y64FPUrKqjT/JVvFf4Ur41hKZLtf8hA5dh7K1zASPxkjhV1+u990f/O9jpm8h+iG6+PYGpWloeJLR3y+IVwGneMTumnfYhasM9dtbpXdPnJtaPD14nqmpO6rCEiW4ZMm4CqKVAqK+mhuYWCECtd07T1vabzGhlKaQlOYtc0LbMVdV2Ru748EXOdzysbcf9N4d5LtvrnHXzP4Q5Zl3VAs00Uf5B7g7CTazZzgC1kmkzACX4BjYEPk5jOz9H2ZhXsZCAjMO+RjUL1eTGLuB9+qRdoiWPqNNsQFchuaJZXnMsKMfk0oev+CgiqBCk7EQKhRUAzW8baMMZDkpAPh6S5IcyB5lps2aQ0l3iz4JnlH6Di+yMPLgsOIHaAe7Pwe9F5QXn7ebtcSTTqgH2e289qd0TrhRwbDK5PZSvpSA3pqZLjEjNvP+A3Q2nUjX+sLo+GpjAa6f11k2atyeQYpYwtb9NEB3NCcHtp4aLPWNLT0m0IxMeQHhdrguu3uJQnjCrqqdaF5UKpU8NE5KMKYynIwS0VLlj/GECLWUA3BpYcNBtNcMA2ttqMDbbBibxqu9z+UtQWlhCwKKE3tolSMn3mGqyv80x1FqsNQYKuuyBk07rk/EVBgb/Js76oJLKwwrHHbT4ublKYmhEfyX/tednj8d1gIzWyEWNrKRqMHLb7DVlcJmebA2AOOdmqia97RY6E6wX8x25cxkOnskd7RtD2/BoLRhFWf016lSRQ/wIH3uWMPjuxc8OvS8OBfuHlkZzQWYJz59ILSb5j+Xn06lxlqDPtqGa+tcS5Mqec/wUYgmr0LVG0iZW9daGxZSwnRqGCMOMymjHMSXCXTJFLIzWNOeWqmBpuvQJSvekYeBGn7P0hm3MCB2zmo+3dl0+s8FyntIaDBgn/O/WvQ+GuADTSvCSAxA2jPjFR4Y0QVGWGWYmChMNlZ1EkbfL5HOpbtYhCuYc1ntfMKfvXtCJ5RhqruUFRoesAq2Y2+MoIbvJoG3NjZVUz1sUHJDKexpGVGgR1o1u7TO2WWFrM5dHIcKnMEVde50kTxJh4KyPBOSSS4kq9aDf3NRDGShe/0ZoboXglrUsD7vJ7ew+SPvKHRnHRSGc2PZnylAW27QxMmnJLCcfdVpObfZPw3/XerL18tFDHjpsie6FdWMSW/GrAtCELY1pWheS4S9P5Jsfke/UTgT7cDdKVpfs5Miq1A+awo6joRoZPmXHfjEBz2MGrOz3PU0qddIQrLGk2LlERR6Xe1rkVR8p60qqrq/u9mH4u5oju38DB/uihQ7P4916AjZWa2hpjDqrdafcnEvJyKdYsM8E/rJh7myuuIjigMQLLqX7LXJlwVwBbovx9LWClcOtqG1GOOG6BqBcPO/VEfYvzUTjat5709BQrf99DvZgLN78puiMl++2bDUi6Ij6CaXqF8S54fVrZuyx1ysD0SKhq8bMZ5Jztcf9AkzZIswNVVepMG2j8bTFRv+PiY2/yKAs18vp4jL6LRTwAjY5XVbEEMewEd75nbwf5l7aErjp1E60UO2jt0Wv4k0Vi3P7h3OUiknZG0kjSQZLmfjv2o1wzTDtL2jbpW2xu0RSuyrZx8YnJwU+IYXa8CtHKx1E8Cu72DcV+486Z7XnI7gjT+wkTLvvLOd1HTYkX9N89IKZrLo3Wt/r4xLj3qY5JplCFxIN6dCO/xqEmbtO4lvhT9PxU652CzER43/aA5gWKQRsLisj48m9Pov35D68tTv9+gJFYPxT+yULr/6ygTv0q9K6CJg7dD/fy3Jnn5GRYHdpnNKPeXgTmbZLWvs9lvNUkkvTCfwgTEEB5NozjDiBRpjorUwRieWzuXbwrMPntovKsiR/mhlsYvviQ7kGWKCa2IxdVRXi1onJbq5/uzDWaajJZ9FIXk7+wqy3z9o0cMp5AgXlYJ+es7BMBQ2+H7hBBTcw7TxVJDc3Td4sDkCkz/s/9NTSlZw0lgdwsQFyaaeHuolLttgv0Y164sxKsvrantPh1E8+J+bIlc7HXIljeqbITPb06iMan3bWGRraEqbLHT6myw2gRDv3u7gItKCqBXT8vhxo5mGUL8hmTb1xNZBDe26lVu8UH5d2gOJU4PAg9hUYcsmCSvqSNSIvgXuwCsos1laa5tYp+2scoUmLPOadAzYOcCDvZoX20vvKZjmbSULeVpNm/KD+ZlLj7yz3LH8yvmvYesJIMEBU8V7/hQa7a7OhCt6RLI0vYXB+mYd04FCwpd9bMlReVDd+60OmdoXDp3LMWqG9iFw1B906975hsePxhCizYKzzqNPNZ0uC8cjIFSyhJN/2+9rHQ4deBspIaWGOXepZePJM9Z/w8rCara74yC2N3Ai8AElVvuc7M/9b1l4b8mHDXp15Mg+qZEeZbfrH+tliY5ipID2Tb8LuSt/J+Zom4GJZoZteaIcnvBgHG8nlQEzVaf7VO0ogmK5tox3FnPXqXa6w9rv4iU7cUydTXPhSARk1lzhztgdWcXsKfH69VWNkkscksACk2JdXK/fduruDKg9y04mzoTzNn+CufBfGfw2xk02MkbP5YzHCSoS5UZNkJf62kSvkZOL9+PRmRwzlSBn+f2TFIJNSuUjN0ceOE+0/Uz02oD8+t5daWNo52HDyXufdzAKtBRbQ2fiBoG2SBd3ghetlL9y8HoP6L7I5b6jU+XgIYt79P0i/kYevKCbP/yOh+wpBKmVNd8QDvZxkLalDC/pwkPYgoCX9nluaMwVCQINhniFkK0RbN8FuG9KQd0LwtQsSIwDs1Yw3qwVCDqzTEKRRKL/lAS73DP/rYuYb1tNXtkx3XI200qq8ydlrYKRxd8q4dTJZXuxWZtRAzXsZSiBlvBQUaOYdTePP1dO8tR+571gCAKKgz+urt6GaofeF8T22beGtKn9QWIfSXu9k9invVW+ddLQ8ejrYHWR8X5NnnrLxp+qHU8XPgegxY3pfNHsOHXetMMWB8EQj+LX4kSfeGc70Ri3J/3/8AICzlf83fP26BR+twdyN4oi6T5G/BahdOum//l6BbCvwvgW7wwdTDB5RBtgFDp3HDS1MGPTN8K7xasxp9tqSSWmVP0qYu61RTzK/gkR7njHPVHqj/2rDZPGxTofVh76/hs8BpT1+PhhNRf/1PUEsDBBQAAgAIAD26rEhwa966SwAAAGoAAAAbAAAAdW5pdmVyc2FsL3VuaXZlcnNhbC5wbmcueG1ss7GvyM1RKEstKs7Mz7NVMtQzULK34+WyKShKLctMLVeoAIoBBSFASaESyDVCcMszU0oybJXMzUwRYhmpmekZJbZKpuYmcEF9oJEAUEsBAgAAFAACAAgAg5n1RHsF05LAAQAA2gMAAA8AAAAAAAAAAQAAAAAAAAAAAG5vbmUvcGxheWVyLnhtbFBLAQIAABQAAgAIADy6rEgVDq0oZAQAAAcRAAAdAAAAAAAAAAEAAAAAAO0BAAB1bml2ZXJzYWwvY29tbW9uX21lc3NhZ2VzLmxuZ1BLAQIAABQAAgAIADy6rEgIfgsjKQMAAIYMAAAnAAAAAAAAAAEAAAAAAIwGAAB1bml2ZXJzYWwvZmxhc2hfcHVibGlzaGluZ19zZXR0aW5ncy54bWxQSwECAAAUAAIACAA8uqxItfwJZLoCAABVCgAAIQAAAAAAAAABAAAAAAD6CQAAdW5pdmVyc2FsL2ZsYXNoX3NraW5fc2V0dGluZ3MueG1sUEsBAgAAFAACAAgAPLqsSCqWD2f+AgAAlwsAACYAAAAAAAAAAQAAAAAA8wwAAHVuaXZlcnNhbC9odG1sX3B1Ymxpc2hpbmdfc2V0dGluZ3MueG1sUEsBAgAAFAACAAgAPLqsSGhxUpGaAQAAHwYAAB8AAAAAAAAAAQAAAAAANRAAAHVuaXZlcnNhbC9odG1sX3NraW5fc2V0dGluZ3MuanNQSwECAAAUAAIACAA8uqxIPTwv0cEAAADlAQAAGgAAAAAAAAABAAAAAAAMEgAAdW5pdmVyc2FsL2kxOG5fcHJlc2V0cy54bWxQSwECAAAUAAIACAA8uqxImvmWZGsAAABrAAAAHAAAAAAAAAABAAAAAAAFEwAAdW5pdmVyc2FsL2xvY2FsX3NldHRpbmdzLnhtbFBLAQIAABQAAgAIAESUV0cjtE77+wIAALAIAAAUAAAAAAAAAAEAAAAAAKoTAAB1bml2ZXJzYWwvcGxheWVyLnhtbFBLAQIAABQAAgAIADy6rEiwhyP0bAEAAPcCAAApAAAAAAAAAAEAAAAAANcWAAB1bml2ZXJzYWwvc2tpbl9jdXN0b21pemF0aW9uX3NldHRpbmdzLnhtbFBLAQIAABQAAgAIAD26rEgk4P8XxAwAAGMZAAAXAAAAAAAAAAAAAAAAAIoYAAB1bml2ZXJzYWwvdW5pdmVyc2FsLnBuZ1BLAQIAABQAAgAIAD26rEhwa966SwAAAGoAAAAbAAAAAAAAAAEAAAAAAIMlAAB1bml2ZXJzYWwvdW5pdmVyc2FsLnBuZy54bWxQSwUGAAAAAAwADACGAwAAByYAAAAA"/>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7258a50a-0528-4762-8b3a-5d1efaf6da9e}"/>
  <p:tag name="TABLE_ENDDRAG_ORIGIN_RECT" val="534*580"/>
  <p:tag name="TABLE_ENDDRAG_RECT" val="144*46*534*580"/>
</p:tagLst>
</file>

<file path=ppt/tags/tag2.xml><?xml version="1.0" encoding="utf-8"?>
<p:tagLst xmlns:a="http://schemas.openxmlformats.org/drawingml/2006/main" xmlns:r="http://schemas.openxmlformats.org/officeDocument/2006/relationships" xmlns:p="http://schemas.openxmlformats.org/presentationml/2006/main">
  <p:tag name="MH" val="20151020190507"/>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3aa8fba-2c0b-4b04-b06b-a2e9868b3b6b}"/>
  <p:tag name="TABLE_ENDDRAG_ORIGIN_RECT" val="534*580"/>
  <p:tag name="TABLE_ENDDRAG_RECT" val="144*46*534*580"/>
</p:tagLst>
</file>

<file path=ppt/tags/tag4.xml><?xml version="1.0" encoding="utf-8"?>
<p:tagLst xmlns:a="http://schemas.openxmlformats.org/drawingml/2006/main" xmlns:r="http://schemas.openxmlformats.org/officeDocument/2006/relationships" xmlns:p="http://schemas.openxmlformats.org/presentationml/2006/main">
  <p:tag name="MH" val="20151020190507"/>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51020190507"/>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afe3c29e-0d3c-4d20-8905-f39335ead9b7}"/>
  <p:tag name="TABLE_ENDDRAG_ORIGIN_RECT" val="534*580"/>
  <p:tag name="TABLE_ENDDRAG_RECT" val="144*46*534*58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875ee326-551a-4d61-a562-135039722460}"/>
  <p:tag name="TABLE_ENDDRAG_ORIGIN_RECT" val="534*580"/>
  <p:tag name="TABLE_ENDDRAG_RECT" val="144*46*534*580"/>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09a3f6c7-8641-4f38-bb29-8cd6c05eb1ca}"/>
  <p:tag name="TABLE_ENDDRAG_ORIGIN_RECT" val="534*580"/>
  <p:tag name="TABLE_ENDDRAG_RECT" val="144*46*534*580"/>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63d03de7-3a91-4142-839d-12dbab90cde9}"/>
  <p:tag name="TABLE_ENDDRAG_ORIGIN_RECT" val="534*580"/>
  <p:tag name="TABLE_ENDDRAG_RECT" val="144*46*534*580"/>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5120</TotalTime>
  <Words>1546</Words>
  <Application>Microsoft Office PowerPoint</Application>
  <PresentationFormat>Custom</PresentationFormat>
  <Paragraphs>444</Paragraphs>
  <Slides>12</Slides>
  <Notes>12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等线</vt:lpstr>
      <vt:lpstr>宋体</vt:lpstr>
      <vt:lpstr>Arial</vt:lpstr>
      <vt:lpstr>Calibri</vt:lpstr>
      <vt:lpstr>Calibri Light</vt:lpstr>
      <vt:lpstr>RBRKHG+LQUGAQ+SommetRoundedRegular</vt:lpstr>
      <vt:lpstr>Wingdings</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Thomas Svedlund</cp:lastModifiedBy>
  <cp:revision>45</cp:revision>
  <cp:lastPrinted>2024-02-20T04:28:24Z</cp:lastPrinted>
  <dcterms:created xsi:type="dcterms:W3CDTF">2015-01-25T13:27:30Z</dcterms:created>
  <dcterms:modified xsi:type="dcterms:W3CDTF">2024-03-06T18:05:05Z</dcterms:modified>
</cp:coreProperties>
</file>